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GFMLabs is a clinical laboratory information management system that manages the full diagnostic workflow: sample and job intake, per-sample test assignment, analyzer/instrument integration, automated result reporting with AI interpretation, and validation for compliance.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Positioning: GFMLabs is the single system of record for a clinical lab, replacing spreadsheets and disconnected instruments. Three pillars: sample-centric data, instrument connectivity, and AI-assisted reporting.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Six core capability areas. Walk through each briefly; the next slides drill into the workflow, instrument integration, and AI reporting.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workflow is one continuous pipeline. Emphasize that data never leaves the system between steps — that is what eliminates re-keying errors and preserves the audit trail.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Instrument integration highlights: no proprietary middleware, driver-per-analyzer, automatic verification with exception-based review, and a file-drop-first architecture that makes the whole thing testable without hardware. HL7 is supported alongside file drivers.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AI reporting: generation is automatic on validation, interpretation uses the customer's own provider/keys, results are cached per report, and it is surfaced through a sparkle action in the grid. The mock is illustrative, not real patient data.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Value summary: consolidation (one system), defensibility (validation + audit), and clarity (AI interpretation). Close on turnaround and error reduction.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Close: reiterate the one-platform message and invite a walkthrough/demo.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image" Target="../media/image-3-5.png"/><Relationship Id="rId6" Type="http://schemas.openxmlformats.org/officeDocument/2006/relationships/image" Target="../media/image-3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image" Target="../media/image-4-5.png"/><Relationship Id="rId6" Type="http://schemas.openxmlformats.org/officeDocument/2006/relationships/image" Target="../media/image-4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2E3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503920" y="-1920240"/>
            <a:ext cx="6035040" cy="6035040"/>
          </a:xfrm>
          <a:prstGeom prst="ellipse">
            <a:avLst/>
          </a:prstGeom>
          <a:solidFill>
            <a:srgbClr val="0E3A44"/>
          </a:solidFill>
          <a:ln/>
        </p:spPr>
      </p:sp>
      <p:sp>
        <p:nvSpPr>
          <p:cNvPr id="3" name="Shape 1"/>
          <p:cNvSpPr/>
          <p:nvPr/>
        </p:nvSpPr>
        <p:spPr>
          <a:xfrm>
            <a:off x="9784080" y="3108960"/>
            <a:ext cx="4023360" cy="4023360"/>
          </a:xfrm>
          <a:prstGeom prst="ellipse">
            <a:avLst/>
          </a:prstGeom>
          <a:solidFill>
            <a:srgbClr val="0C333C"/>
          </a:solidFill>
          <a:ln/>
        </p:spPr>
      </p:sp>
      <p:sp>
        <p:nvSpPr>
          <p:cNvPr id="4" name="Shape 2"/>
          <p:cNvSpPr/>
          <p:nvPr/>
        </p:nvSpPr>
        <p:spPr>
          <a:xfrm>
            <a:off x="960120" y="1024128"/>
            <a:ext cx="914400" cy="914400"/>
          </a:xfrm>
          <a:prstGeom prst="ellipse">
            <a:avLst/>
          </a:prstGeom>
          <a:solidFill>
            <a:srgbClr val="028090"/>
          </a:solidFill>
          <a:ln/>
          <a:effectLst>
            <a:outerShdw sx="100000" sy="100000" kx="0" ky="0" algn="bl" rotWithShape="0" blurRad="76200" dist="25400" dir="5400000">
              <a:srgbClr val="0A2E36">
                <a:alpha val="22000"/>
              </a:srgbClr>
            </a:outerShdw>
          </a:effectLst>
        </p:spPr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97280" y="1161288"/>
            <a:ext cx="640080" cy="64008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822960" y="2331720"/>
            <a:ext cx="86868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7200" b="1" dirty="0">
                <a:solidFill>
                  <a:srgbClr val="FFFFFF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GFMLabs</a:t>
            </a:r>
            <a:endParaRPr lang="en-US" sz="7200" dirty="0"/>
          </a:p>
        </p:txBody>
      </p:sp>
      <p:sp>
        <p:nvSpPr>
          <p:cNvPr id="7" name="Text 4"/>
          <p:cNvSpPr/>
          <p:nvPr/>
        </p:nvSpPr>
        <p:spPr>
          <a:xfrm>
            <a:off x="841248" y="3429000"/>
            <a:ext cx="8778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200" dirty="0">
                <a:solidFill>
                  <a:srgbClr val="00A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Clinical Laboratory Information Management System</a:t>
            </a:r>
            <a:endParaRPr lang="en-US" sz="2200" dirty="0"/>
          </a:p>
        </p:txBody>
      </p:sp>
      <p:sp>
        <p:nvSpPr>
          <p:cNvPr id="8" name="Text 5"/>
          <p:cNvSpPr/>
          <p:nvPr/>
        </p:nvSpPr>
        <p:spPr>
          <a:xfrm>
            <a:off x="841248" y="4069080"/>
            <a:ext cx="80467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1500" dirty="0">
                <a:solidFill>
                  <a:srgbClr val="AFC7C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sample intake to validated, AI-assisted results — one connected platform for the modern diagnostic lab.</a:t>
            </a:r>
            <a:endParaRPr lang="en-US" sz="1500" dirty="0"/>
          </a:p>
        </p:txBody>
      </p:sp>
      <p:sp>
        <p:nvSpPr>
          <p:cNvPr id="9" name="Shape 6"/>
          <p:cNvSpPr/>
          <p:nvPr/>
        </p:nvSpPr>
        <p:spPr>
          <a:xfrm>
            <a:off x="841248" y="5806440"/>
            <a:ext cx="1728216" cy="402336"/>
          </a:xfrm>
          <a:prstGeom prst="roundRect">
            <a:avLst>
              <a:gd name="adj" fmla="val 50000"/>
            </a:avLst>
          </a:prstGeom>
          <a:solidFill>
            <a:srgbClr val="0E3A44"/>
          </a:solidFill>
          <a:ln w="12700">
            <a:solidFill>
              <a:srgbClr val="028090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41248" y="5806440"/>
            <a:ext cx="172821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CFE2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Samples &amp; Jobs</a:t>
            </a:r>
            <a:endParaRPr lang="en-US" sz="1150" dirty="0"/>
          </a:p>
        </p:txBody>
      </p:sp>
      <p:sp>
        <p:nvSpPr>
          <p:cNvPr id="11" name="Shape 8"/>
          <p:cNvSpPr/>
          <p:nvPr/>
        </p:nvSpPr>
        <p:spPr>
          <a:xfrm>
            <a:off x="2770632" y="5806440"/>
            <a:ext cx="2496312" cy="402336"/>
          </a:xfrm>
          <a:prstGeom prst="roundRect">
            <a:avLst>
              <a:gd name="adj" fmla="val 50000"/>
            </a:avLst>
          </a:prstGeom>
          <a:solidFill>
            <a:srgbClr val="0E3A44"/>
          </a:solidFill>
          <a:ln w="12700">
            <a:solidFill>
              <a:srgbClr val="028090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2770632" y="5806440"/>
            <a:ext cx="2496312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CFE2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Instrument Integration</a:t>
            </a:r>
            <a:endParaRPr lang="en-US" sz="1150" dirty="0"/>
          </a:p>
        </p:txBody>
      </p:sp>
      <p:sp>
        <p:nvSpPr>
          <p:cNvPr id="13" name="Shape 10"/>
          <p:cNvSpPr/>
          <p:nvPr/>
        </p:nvSpPr>
        <p:spPr>
          <a:xfrm>
            <a:off x="5468112" y="5806440"/>
            <a:ext cx="1536192" cy="402336"/>
          </a:xfrm>
          <a:prstGeom prst="roundRect">
            <a:avLst>
              <a:gd name="adj" fmla="val 50000"/>
            </a:avLst>
          </a:prstGeom>
          <a:solidFill>
            <a:srgbClr val="0E3A44"/>
          </a:solidFill>
          <a:ln w="12700">
            <a:solidFill>
              <a:srgbClr val="028090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468112" y="5806440"/>
            <a:ext cx="1536192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CFE2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Reporting</a:t>
            </a:r>
            <a:endParaRPr lang="en-US" sz="1150" dirty="0"/>
          </a:p>
        </p:txBody>
      </p:sp>
      <p:sp>
        <p:nvSpPr>
          <p:cNvPr id="15" name="Shape 12"/>
          <p:cNvSpPr/>
          <p:nvPr/>
        </p:nvSpPr>
        <p:spPr>
          <a:xfrm>
            <a:off x="7205472" y="5806440"/>
            <a:ext cx="1344168" cy="402336"/>
          </a:xfrm>
          <a:prstGeom prst="roundRect">
            <a:avLst>
              <a:gd name="adj" fmla="val 50000"/>
            </a:avLst>
          </a:prstGeom>
          <a:solidFill>
            <a:srgbClr val="0E3A44"/>
          </a:solidFill>
          <a:ln w="12700">
            <a:solidFill>
              <a:srgbClr val="028090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7205472" y="5806440"/>
            <a:ext cx="134416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CFE2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Compliance</a:t>
            </a:r>
            <a:endParaRPr lang="en-US" sz="1150" dirty="0"/>
          </a:p>
        </p:txBody>
      </p:sp>
      <p:sp>
        <p:nvSpPr>
          <p:cNvPr id="17" name="Text 14"/>
          <p:cNvSpPr/>
          <p:nvPr/>
        </p:nvSpPr>
        <p:spPr>
          <a:xfrm>
            <a:off x="9326880" y="5852160"/>
            <a:ext cx="2286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7FA0A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Clinical LIMS  ·  Overview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7772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3262B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One platform for the whole lab</a:t>
            </a:r>
            <a:endParaRPr lang="en-US" sz="3400" dirty="0"/>
          </a:p>
        </p:txBody>
      </p:sp>
      <p:sp>
        <p:nvSpPr>
          <p:cNvPr id="3" name="Text 1"/>
          <p:cNvSpPr/>
          <p:nvPr/>
        </p:nvSpPr>
        <p:spPr>
          <a:xfrm>
            <a:off x="658368" y="1170432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GFMLabs connects every step of clinical testing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658368" y="1874520"/>
            <a:ext cx="493776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500" dirty="0">
                <a:solidFill>
                  <a:srgbClr val="3347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GFMLabs replaces fragmented spreadsheets and disconnected instruments with a single system of record. </a:t>
            </a:r>
            <a:pPr indent="0" marL="0">
              <a:lnSpc>
                <a:spcPct val="125000"/>
              </a:lnSpc>
              <a:buNone/>
            </a:pPr>
            <a:r>
              <a:rPr lang="en-US" sz="1500" dirty="0">
                <a:solidFill>
                  <a:srgbClr val="3347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sample carries its own tests, its own results, and a full audit trail — from the moment it is registered to the signed report.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5989320" y="1892808"/>
            <a:ext cx="475488" cy="475488"/>
          </a:xfrm>
          <a:prstGeom prst="ellipse">
            <a:avLst/>
          </a:prstGeom>
          <a:solidFill>
            <a:srgbClr val="F1F6F7"/>
          </a:solidFill>
          <a:ln w="12700">
            <a:solidFill>
              <a:srgbClr val="DCE7E8"/>
            </a:solidFill>
            <a:prstDash val="solid"/>
          </a:ln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17336" y="2020824"/>
            <a:ext cx="219456" cy="219456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6629400" y="1837944"/>
            <a:ext cx="4846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326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Sample-centric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6629400" y="2148840"/>
            <a:ext cx="4892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5E71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sample is assigned only the tests it needs — no blanket panels.</a:t>
            </a:r>
            <a:endParaRPr lang="en-US" sz="1250" dirty="0"/>
          </a:p>
        </p:txBody>
      </p:sp>
      <p:sp>
        <p:nvSpPr>
          <p:cNvPr id="9" name="Shape 6"/>
          <p:cNvSpPr/>
          <p:nvPr/>
        </p:nvSpPr>
        <p:spPr>
          <a:xfrm>
            <a:off x="5989320" y="2825496"/>
            <a:ext cx="475488" cy="475488"/>
          </a:xfrm>
          <a:prstGeom prst="ellipse">
            <a:avLst/>
          </a:prstGeom>
          <a:solidFill>
            <a:srgbClr val="F1F6F7"/>
          </a:solidFill>
          <a:ln w="12700">
            <a:solidFill>
              <a:srgbClr val="DCE7E8"/>
            </a:solidFill>
            <a:prstDash val="solid"/>
          </a:ln>
        </p:spPr>
      </p:sp>
      <p:pic>
        <p:nvPicPr>
          <p:cNvPr id="10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7336" y="2953512"/>
            <a:ext cx="219456" cy="219456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6629400" y="2770632"/>
            <a:ext cx="4846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326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Instrument-connected</a:t>
            </a:r>
            <a:endParaRPr lang="en-US" sz="1500" dirty="0"/>
          </a:p>
        </p:txBody>
      </p:sp>
      <p:sp>
        <p:nvSpPr>
          <p:cNvPr id="12" name="Text 8"/>
          <p:cNvSpPr/>
          <p:nvPr/>
        </p:nvSpPr>
        <p:spPr>
          <a:xfrm>
            <a:off x="6629400" y="3081528"/>
            <a:ext cx="4892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5E71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Analyzers feed results in automatically, with auto-verification.</a:t>
            </a:r>
            <a:endParaRPr lang="en-US" sz="1250" dirty="0"/>
          </a:p>
        </p:txBody>
      </p:sp>
      <p:sp>
        <p:nvSpPr>
          <p:cNvPr id="13" name="Shape 9"/>
          <p:cNvSpPr/>
          <p:nvPr/>
        </p:nvSpPr>
        <p:spPr>
          <a:xfrm>
            <a:off x="5989320" y="3758184"/>
            <a:ext cx="475488" cy="475488"/>
          </a:xfrm>
          <a:prstGeom prst="ellipse">
            <a:avLst/>
          </a:prstGeom>
          <a:solidFill>
            <a:srgbClr val="F1F6F7"/>
          </a:solidFill>
          <a:ln w="12700">
            <a:solidFill>
              <a:srgbClr val="DCE7E8"/>
            </a:solidFill>
            <a:prstDash val="solid"/>
          </a:ln>
        </p:spPr>
      </p:sp>
      <p:pic>
        <p:nvPicPr>
          <p:cNvPr id="1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7336" y="3886200"/>
            <a:ext cx="219456" cy="219456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6629400" y="3703320"/>
            <a:ext cx="4846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326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AI-assisted</a:t>
            </a:r>
            <a:endParaRPr lang="en-US" sz="1500" dirty="0"/>
          </a:p>
        </p:txBody>
      </p:sp>
      <p:sp>
        <p:nvSpPr>
          <p:cNvPr id="16" name="Text 11"/>
          <p:cNvSpPr/>
          <p:nvPr/>
        </p:nvSpPr>
        <p:spPr>
          <a:xfrm>
            <a:off x="6629400" y="4014216"/>
            <a:ext cx="4892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5E71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report can carry a plain-language clinical interpretation.</a:t>
            </a:r>
            <a:endParaRPr lang="en-US" sz="1250" dirty="0"/>
          </a:p>
        </p:txBody>
      </p:sp>
      <p:sp>
        <p:nvSpPr>
          <p:cNvPr id="17" name="Shape 12"/>
          <p:cNvSpPr/>
          <p:nvPr/>
        </p:nvSpPr>
        <p:spPr>
          <a:xfrm>
            <a:off x="640080" y="5074920"/>
            <a:ext cx="10908792" cy="1234440"/>
          </a:xfrm>
          <a:prstGeom prst="roundRect">
            <a:avLst>
              <a:gd name="adj" fmla="val 8148"/>
            </a:avLst>
          </a:prstGeom>
          <a:solidFill>
            <a:srgbClr val="0A2E36"/>
          </a:solidFill>
          <a:ln/>
          <a:effectLst>
            <a:outerShdw sx="100000" sy="100000" kx="0" ky="0" algn="bl" rotWithShape="0" blurRad="114300" dist="38100" dir="5400000">
              <a:srgbClr val="0A2E36">
                <a:alpha val="16000"/>
              </a:srgbClr>
            </a:outerShdw>
          </a:effectLst>
        </p:spPr>
      </p:sp>
      <p:sp>
        <p:nvSpPr>
          <p:cNvPr id="18" name="Text 13"/>
          <p:cNvSpPr/>
          <p:nvPr/>
        </p:nvSpPr>
        <p:spPr>
          <a:xfrm>
            <a:off x="640080" y="5230368"/>
            <a:ext cx="272719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02C39A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100%</a:t>
            </a:r>
            <a:endParaRPr lang="en-US" sz="3400" dirty="0"/>
          </a:p>
        </p:txBody>
      </p:sp>
      <p:sp>
        <p:nvSpPr>
          <p:cNvPr id="19" name="Text 14"/>
          <p:cNvSpPr/>
          <p:nvPr/>
        </p:nvSpPr>
        <p:spPr>
          <a:xfrm>
            <a:off x="822960" y="5806440"/>
            <a:ext cx="236143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CFE2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sample-level traceability</a:t>
            </a:r>
            <a:endParaRPr lang="en-US" sz="1200" dirty="0"/>
          </a:p>
        </p:txBody>
      </p:sp>
      <p:sp>
        <p:nvSpPr>
          <p:cNvPr id="20" name="Shape 15"/>
          <p:cNvSpPr/>
          <p:nvPr/>
        </p:nvSpPr>
        <p:spPr>
          <a:xfrm>
            <a:off x="3367278" y="5303520"/>
            <a:ext cx="0" cy="777240"/>
          </a:xfrm>
          <a:prstGeom prst="line">
            <a:avLst/>
          </a:prstGeom>
          <a:noFill/>
          <a:ln w="12700">
            <a:solidFill>
              <a:srgbClr val="1C4A54"/>
            </a:solidFill>
            <a:prstDash val="solid"/>
          </a:ln>
        </p:spPr>
      </p:sp>
      <p:sp>
        <p:nvSpPr>
          <p:cNvPr id="21" name="Text 16"/>
          <p:cNvSpPr/>
          <p:nvPr/>
        </p:nvSpPr>
        <p:spPr>
          <a:xfrm>
            <a:off x="3367278" y="5230368"/>
            <a:ext cx="272719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02C39A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0</a:t>
            </a:r>
            <a:endParaRPr lang="en-US" sz="3400" dirty="0"/>
          </a:p>
        </p:txBody>
      </p:sp>
      <p:sp>
        <p:nvSpPr>
          <p:cNvPr id="22" name="Text 17"/>
          <p:cNvSpPr/>
          <p:nvPr/>
        </p:nvSpPr>
        <p:spPr>
          <a:xfrm>
            <a:off x="3550158" y="5806440"/>
            <a:ext cx="236143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CFE2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manual re-keying of instrument data</a:t>
            </a:r>
            <a:endParaRPr lang="en-US" sz="1200" dirty="0"/>
          </a:p>
        </p:txBody>
      </p:sp>
      <p:sp>
        <p:nvSpPr>
          <p:cNvPr id="23" name="Shape 18"/>
          <p:cNvSpPr/>
          <p:nvPr/>
        </p:nvSpPr>
        <p:spPr>
          <a:xfrm>
            <a:off x="6094476" y="5303520"/>
            <a:ext cx="0" cy="777240"/>
          </a:xfrm>
          <a:prstGeom prst="line">
            <a:avLst/>
          </a:prstGeom>
          <a:noFill/>
          <a:ln w="12700">
            <a:solidFill>
              <a:srgbClr val="1C4A54"/>
            </a:solidFill>
            <a:prstDash val="solid"/>
          </a:ln>
        </p:spPr>
      </p:sp>
      <p:sp>
        <p:nvSpPr>
          <p:cNvPr id="24" name="Text 19"/>
          <p:cNvSpPr/>
          <p:nvPr/>
        </p:nvSpPr>
        <p:spPr>
          <a:xfrm>
            <a:off x="6094476" y="5230368"/>
            <a:ext cx="272719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02C39A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1</a:t>
            </a:r>
            <a:endParaRPr lang="en-US" sz="3400" dirty="0"/>
          </a:p>
        </p:txBody>
      </p:sp>
      <p:sp>
        <p:nvSpPr>
          <p:cNvPr id="25" name="Text 20"/>
          <p:cNvSpPr/>
          <p:nvPr/>
        </p:nvSpPr>
        <p:spPr>
          <a:xfrm>
            <a:off x="6277356" y="5806440"/>
            <a:ext cx="236143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CFE2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system of record</a:t>
            </a:r>
            <a:endParaRPr lang="en-US" sz="1200" dirty="0"/>
          </a:p>
        </p:txBody>
      </p:sp>
      <p:sp>
        <p:nvSpPr>
          <p:cNvPr id="26" name="Shape 21"/>
          <p:cNvSpPr/>
          <p:nvPr/>
        </p:nvSpPr>
        <p:spPr>
          <a:xfrm>
            <a:off x="8821674" y="5303520"/>
            <a:ext cx="0" cy="777240"/>
          </a:xfrm>
          <a:prstGeom prst="line">
            <a:avLst/>
          </a:prstGeom>
          <a:noFill/>
          <a:ln w="12700">
            <a:solidFill>
              <a:srgbClr val="1C4A54"/>
            </a:solidFill>
            <a:prstDash val="solid"/>
          </a:ln>
        </p:spPr>
      </p:sp>
      <p:sp>
        <p:nvSpPr>
          <p:cNvPr id="27" name="Text 22"/>
          <p:cNvSpPr/>
          <p:nvPr/>
        </p:nvSpPr>
        <p:spPr>
          <a:xfrm>
            <a:off x="8821674" y="5230368"/>
            <a:ext cx="272719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02C39A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24/7</a:t>
            </a:r>
            <a:endParaRPr lang="en-US" sz="3400" dirty="0"/>
          </a:p>
        </p:txBody>
      </p:sp>
      <p:sp>
        <p:nvSpPr>
          <p:cNvPr id="28" name="Text 23"/>
          <p:cNvSpPr/>
          <p:nvPr/>
        </p:nvSpPr>
        <p:spPr>
          <a:xfrm>
            <a:off x="9004554" y="5806440"/>
            <a:ext cx="236143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CFE2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result availability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1F6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3262B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Core capabilities</a:t>
            </a:r>
            <a:endParaRPr lang="en-US" sz="3400" dirty="0"/>
          </a:p>
        </p:txBody>
      </p:sp>
      <p:sp>
        <p:nvSpPr>
          <p:cNvPr id="3" name="Text 1"/>
          <p:cNvSpPr/>
          <p:nvPr/>
        </p:nvSpPr>
        <p:spPr>
          <a:xfrm>
            <a:off x="658368" y="1115568"/>
            <a:ext cx="9144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Everything a diagnostic lab runs on, in one place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640080" y="1691640"/>
            <a:ext cx="3538728" cy="2139696"/>
          </a:xfrm>
          <a:prstGeom prst="roundRect">
            <a:avLst>
              <a:gd name="adj" fmla="val 4701"/>
            </a:avLst>
          </a:prstGeom>
          <a:solidFill>
            <a:srgbClr val="FFFFFF"/>
          </a:solidFill>
          <a:ln w="12700">
            <a:solidFill>
              <a:srgbClr val="DCE7E8"/>
            </a:solidFill>
            <a:prstDash val="solid"/>
          </a:ln>
          <a:effectLst>
            <a:outerShdw sx="100000" sy="100000" kx="0" ky="0" algn="bl" rotWithShape="0" blurRad="114300" dist="38100" dir="5400000">
              <a:srgbClr val="0A2E36">
                <a:alpha val="16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941832" y="1993392"/>
            <a:ext cx="713232" cy="713232"/>
          </a:xfrm>
          <a:prstGeom prst="ellipse">
            <a:avLst/>
          </a:prstGeom>
          <a:solidFill>
            <a:srgbClr val="028090"/>
          </a:solidFill>
          <a:ln/>
          <a:effectLst>
            <a:outerShdw sx="100000" sy="100000" kx="0" ky="0" algn="bl" rotWithShape="0" blurRad="76200" dist="25400" dir="5400000">
              <a:srgbClr val="0A2E36">
                <a:alpha val="22000"/>
              </a:srgbClr>
            </a:outerShdw>
          </a:effectLst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8817" y="2100377"/>
            <a:ext cx="499262" cy="49926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874520" y="2075688"/>
            <a:ext cx="216712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1326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Jobs &amp; Samples</a:t>
            </a:r>
            <a:endParaRPr lang="en-US" sz="1650" dirty="0"/>
          </a:p>
        </p:txBody>
      </p:sp>
      <p:sp>
        <p:nvSpPr>
          <p:cNvPr id="8" name="Text 5"/>
          <p:cNvSpPr/>
          <p:nvPr/>
        </p:nvSpPr>
        <p:spPr>
          <a:xfrm>
            <a:off x="960120" y="2898648"/>
            <a:ext cx="2944368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5E71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Register jobs, log samples, and track each one through the lab with full status visibility.</a:t>
            </a:r>
            <a:endParaRPr lang="en-US" sz="1250" dirty="0"/>
          </a:p>
        </p:txBody>
      </p:sp>
      <p:sp>
        <p:nvSpPr>
          <p:cNvPr id="9" name="Shape 6"/>
          <p:cNvSpPr/>
          <p:nvPr/>
        </p:nvSpPr>
        <p:spPr>
          <a:xfrm>
            <a:off x="4325112" y="1691640"/>
            <a:ext cx="3538728" cy="2139696"/>
          </a:xfrm>
          <a:prstGeom prst="roundRect">
            <a:avLst>
              <a:gd name="adj" fmla="val 4701"/>
            </a:avLst>
          </a:prstGeom>
          <a:solidFill>
            <a:srgbClr val="FFFFFF"/>
          </a:solidFill>
          <a:ln w="12700">
            <a:solidFill>
              <a:srgbClr val="DCE7E8"/>
            </a:solidFill>
            <a:prstDash val="solid"/>
          </a:ln>
          <a:effectLst>
            <a:outerShdw sx="100000" sy="100000" kx="0" ky="0" algn="bl" rotWithShape="0" blurRad="114300" dist="38100" dir="5400000">
              <a:srgbClr val="0A2E36">
                <a:alpha val="16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4626864" y="1993392"/>
            <a:ext cx="713232" cy="713232"/>
          </a:xfrm>
          <a:prstGeom prst="ellipse">
            <a:avLst/>
          </a:prstGeom>
          <a:solidFill>
            <a:srgbClr val="00A896"/>
          </a:solidFill>
          <a:ln/>
          <a:effectLst>
            <a:outerShdw sx="100000" sy="100000" kx="0" ky="0" algn="bl" rotWithShape="0" blurRad="76200" dist="25400" dir="5400000">
              <a:srgbClr val="0A2E36">
                <a:alpha val="22000"/>
              </a:srgbClr>
            </a:outerShdw>
          </a:effectLst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3849" y="2100377"/>
            <a:ext cx="499262" cy="499262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5559552" y="2075688"/>
            <a:ext cx="216712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1326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Per-Sample Tests</a:t>
            </a:r>
            <a:endParaRPr lang="en-US" sz="1650" dirty="0"/>
          </a:p>
        </p:txBody>
      </p:sp>
      <p:sp>
        <p:nvSpPr>
          <p:cNvPr id="13" name="Text 9"/>
          <p:cNvSpPr/>
          <p:nvPr/>
        </p:nvSpPr>
        <p:spPr>
          <a:xfrm>
            <a:off x="4645152" y="2898648"/>
            <a:ext cx="2944368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5E71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Assign the exact tests each sample requires — the result matrix is built automatically.</a:t>
            </a:r>
            <a:endParaRPr lang="en-US" sz="1250" dirty="0"/>
          </a:p>
        </p:txBody>
      </p:sp>
      <p:sp>
        <p:nvSpPr>
          <p:cNvPr id="14" name="Shape 10"/>
          <p:cNvSpPr/>
          <p:nvPr/>
        </p:nvSpPr>
        <p:spPr>
          <a:xfrm>
            <a:off x="8010144" y="1691640"/>
            <a:ext cx="3538728" cy="2139696"/>
          </a:xfrm>
          <a:prstGeom prst="roundRect">
            <a:avLst>
              <a:gd name="adj" fmla="val 4701"/>
            </a:avLst>
          </a:prstGeom>
          <a:solidFill>
            <a:srgbClr val="FFFFFF"/>
          </a:solidFill>
          <a:ln w="12700">
            <a:solidFill>
              <a:srgbClr val="DCE7E8"/>
            </a:solidFill>
            <a:prstDash val="solid"/>
          </a:ln>
          <a:effectLst>
            <a:outerShdw sx="100000" sy="100000" kx="0" ky="0" algn="bl" rotWithShape="0" blurRad="114300" dist="38100" dir="5400000">
              <a:srgbClr val="0A2E36">
                <a:alpha val="16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8311896" y="1993392"/>
            <a:ext cx="713232" cy="713232"/>
          </a:xfrm>
          <a:prstGeom prst="ellipse">
            <a:avLst/>
          </a:prstGeom>
          <a:solidFill>
            <a:srgbClr val="028090"/>
          </a:solidFill>
          <a:ln/>
          <a:effectLst>
            <a:outerShdw sx="100000" sy="100000" kx="0" ky="0" algn="bl" rotWithShape="0" blurRad="76200" dist="25400" dir="5400000">
              <a:srgbClr val="0A2E36">
                <a:alpha val="22000"/>
              </a:srgbClr>
            </a:outerShdw>
          </a:effectLst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18881" y="2100377"/>
            <a:ext cx="499262" cy="499262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9244584" y="2075688"/>
            <a:ext cx="216712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1326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Results &amp; Entry</a:t>
            </a:r>
            <a:endParaRPr lang="en-US" sz="1650" dirty="0"/>
          </a:p>
        </p:txBody>
      </p:sp>
      <p:sp>
        <p:nvSpPr>
          <p:cNvPr id="18" name="Text 13"/>
          <p:cNvSpPr/>
          <p:nvPr/>
        </p:nvSpPr>
        <p:spPr>
          <a:xfrm>
            <a:off x="8330184" y="2898648"/>
            <a:ext cx="2944368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5E71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Capture results manually or from instruments, with ranges and flags applied on the fly.</a:t>
            </a:r>
            <a:endParaRPr lang="en-US" sz="1250" dirty="0"/>
          </a:p>
        </p:txBody>
      </p:sp>
      <p:sp>
        <p:nvSpPr>
          <p:cNvPr id="19" name="Shape 14"/>
          <p:cNvSpPr/>
          <p:nvPr/>
        </p:nvSpPr>
        <p:spPr>
          <a:xfrm>
            <a:off x="640080" y="4014216"/>
            <a:ext cx="3538728" cy="2139696"/>
          </a:xfrm>
          <a:prstGeom prst="roundRect">
            <a:avLst>
              <a:gd name="adj" fmla="val 4701"/>
            </a:avLst>
          </a:prstGeom>
          <a:solidFill>
            <a:srgbClr val="FFFFFF"/>
          </a:solidFill>
          <a:ln w="12700">
            <a:solidFill>
              <a:srgbClr val="DCE7E8"/>
            </a:solidFill>
            <a:prstDash val="solid"/>
          </a:ln>
          <a:effectLst>
            <a:outerShdw sx="100000" sy="100000" kx="0" ky="0" algn="bl" rotWithShape="0" blurRad="114300" dist="38100" dir="5400000">
              <a:srgbClr val="0A2E36">
                <a:alpha val="16000"/>
              </a:srgbClr>
            </a:outerShdw>
          </a:effectLst>
        </p:spPr>
      </p:sp>
      <p:sp>
        <p:nvSpPr>
          <p:cNvPr id="20" name="Shape 15"/>
          <p:cNvSpPr/>
          <p:nvPr/>
        </p:nvSpPr>
        <p:spPr>
          <a:xfrm>
            <a:off x="941832" y="4315968"/>
            <a:ext cx="713232" cy="713232"/>
          </a:xfrm>
          <a:prstGeom prst="ellipse">
            <a:avLst/>
          </a:prstGeom>
          <a:solidFill>
            <a:srgbClr val="00A896"/>
          </a:solidFill>
          <a:ln/>
          <a:effectLst>
            <a:outerShdw sx="100000" sy="100000" kx="0" ky="0" algn="bl" rotWithShape="0" blurRad="76200" dist="25400" dir="5400000">
              <a:srgbClr val="0A2E36">
                <a:alpha val="22000"/>
              </a:srgbClr>
            </a:outerShdw>
          </a:effectLst>
        </p:spPr>
      </p:sp>
      <p:pic>
        <p:nvPicPr>
          <p:cNvPr id="21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8817" y="4422953"/>
            <a:ext cx="499262" cy="499262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1874520" y="4398264"/>
            <a:ext cx="216712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1326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Automated Reports</a:t>
            </a:r>
            <a:endParaRPr lang="en-US" sz="1650" dirty="0"/>
          </a:p>
        </p:txBody>
      </p:sp>
      <p:sp>
        <p:nvSpPr>
          <p:cNvPr id="23" name="Text 17"/>
          <p:cNvSpPr/>
          <p:nvPr/>
        </p:nvSpPr>
        <p:spPr>
          <a:xfrm>
            <a:off x="960120" y="5221224"/>
            <a:ext cx="2944368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5E71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clean clinical result report is generated the moment a job is validated.</a:t>
            </a:r>
            <a:endParaRPr lang="en-US" sz="1250" dirty="0"/>
          </a:p>
        </p:txBody>
      </p:sp>
      <p:sp>
        <p:nvSpPr>
          <p:cNvPr id="24" name="Shape 18"/>
          <p:cNvSpPr/>
          <p:nvPr/>
        </p:nvSpPr>
        <p:spPr>
          <a:xfrm>
            <a:off x="4325112" y="4014216"/>
            <a:ext cx="3538728" cy="2139696"/>
          </a:xfrm>
          <a:prstGeom prst="roundRect">
            <a:avLst>
              <a:gd name="adj" fmla="val 4701"/>
            </a:avLst>
          </a:prstGeom>
          <a:solidFill>
            <a:srgbClr val="FFFFFF"/>
          </a:solidFill>
          <a:ln w="12700">
            <a:solidFill>
              <a:srgbClr val="DCE7E8"/>
            </a:solidFill>
            <a:prstDash val="solid"/>
          </a:ln>
          <a:effectLst>
            <a:outerShdw sx="100000" sy="100000" kx="0" ky="0" algn="bl" rotWithShape="0" blurRad="114300" dist="38100" dir="5400000">
              <a:srgbClr val="0A2E36">
                <a:alpha val="16000"/>
              </a:srgbClr>
            </a:outerShdw>
          </a:effectLst>
        </p:spPr>
      </p:sp>
      <p:sp>
        <p:nvSpPr>
          <p:cNvPr id="25" name="Shape 19"/>
          <p:cNvSpPr/>
          <p:nvPr/>
        </p:nvSpPr>
        <p:spPr>
          <a:xfrm>
            <a:off x="4626864" y="4315968"/>
            <a:ext cx="713232" cy="713232"/>
          </a:xfrm>
          <a:prstGeom prst="ellipse">
            <a:avLst/>
          </a:prstGeom>
          <a:solidFill>
            <a:srgbClr val="028090"/>
          </a:solidFill>
          <a:ln/>
          <a:effectLst>
            <a:outerShdw sx="100000" sy="100000" kx="0" ky="0" algn="bl" rotWithShape="0" blurRad="76200" dist="25400" dir="5400000">
              <a:srgbClr val="0A2E36">
                <a:alpha val="22000"/>
              </a:srgbClr>
            </a:outerShdw>
          </a:effectLst>
        </p:spPr>
      </p:sp>
      <p:pic>
        <p:nvPicPr>
          <p:cNvPr id="26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33849" y="4422953"/>
            <a:ext cx="499262" cy="499262"/>
          </a:xfrm>
          <a:prstGeom prst="rect">
            <a:avLst/>
          </a:prstGeom>
        </p:spPr>
      </p:pic>
      <p:sp>
        <p:nvSpPr>
          <p:cNvPr id="27" name="Text 20"/>
          <p:cNvSpPr/>
          <p:nvPr/>
        </p:nvSpPr>
        <p:spPr>
          <a:xfrm>
            <a:off x="5559552" y="4398264"/>
            <a:ext cx="216712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1326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Interpretation</a:t>
            </a:r>
            <a:endParaRPr lang="en-US" sz="1650" dirty="0"/>
          </a:p>
        </p:txBody>
      </p:sp>
      <p:sp>
        <p:nvSpPr>
          <p:cNvPr id="28" name="Text 21"/>
          <p:cNvSpPr/>
          <p:nvPr/>
        </p:nvSpPr>
        <p:spPr>
          <a:xfrm>
            <a:off x="4645152" y="5221224"/>
            <a:ext cx="2944368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5E71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report can include an AI-written interpretation using your configured provider.</a:t>
            </a:r>
            <a:endParaRPr lang="en-US" sz="1250" dirty="0"/>
          </a:p>
        </p:txBody>
      </p:sp>
      <p:sp>
        <p:nvSpPr>
          <p:cNvPr id="29" name="Shape 22"/>
          <p:cNvSpPr/>
          <p:nvPr/>
        </p:nvSpPr>
        <p:spPr>
          <a:xfrm>
            <a:off x="8010144" y="4014216"/>
            <a:ext cx="3538728" cy="2139696"/>
          </a:xfrm>
          <a:prstGeom prst="roundRect">
            <a:avLst>
              <a:gd name="adj" fmla="val 4701"/>
            </a:avLst>
          </a:prstGeom>
          <a:solidFill>
            <a:srgbClr val="FFFFFF"/>
          </a:solidFill>
          <a:ln w="12700">
            <a:solidFill>
              <a:srgbClr val="DCE7E8"/>
            </a:solidFill>
            <a:prstDash val="solid"/>
          </a:ln>
          <a:effectLst>
            <a:outerShdw sx="100000" sy="100000" kx="0" ky="0" algn="bl" rotWithShape="0" blurRad="114300" dist="38100" dir="5400000">
              <a:srgbClr val="0A2E36">
                <a:alpha val="16000"/>
              </a:srgbClr>
            </a:outerShdw>
          </a:effectLst>
        </p:spPr>
      </p:sp>
      <p:sp>
        <p:nvSpPr>
          <p:cNvPr id="30" name="Shape 23"/>
          <p:cNvSpPr/>
          <p:nvPr/>
        </p:nvSpPr>
        <p:spPr>
          <a:xfrm>
            <a:off x="8311896" y="4315968"/>
            <a:ext cx="713232" cy="713232"/>
          </a:xfrm>
          <a:prstGeom prst="ellipse">
            <a:avLst/>
          </a:prstGeom>
          <a:solidFill>
            <a:srgbClr val="00A896"/>
          </a:solidFill>
          <a:ln/>
          <a:effectLst>
            <a:outerShdw sx="100000" sy="100000" kx="0" ky="0" algn="bl" rotWithShape="0" blurRad="76200" dist="25400" dir="5400000">
              <a:srgbClr val="0A2E36">
                <a:alpha val="22000"/>
              </a:srgbClr>
            </a:outerShdw>
          </a:effectLst>
        </p:spPr>
      </p:sp>
      <p:pic>
        <p:nvPicPr>
          <p:cNvPr id="31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18881" y="4422953"/>
            <a:ext cx="499262" cy="499262"/>
          </a:xfrm>
          <a:prstGeom prst="rect">
            <a:avLst/>
          </a:prstGeom>
        </p:spPr>
      </p:pic>
      <p:sp>
        <p:nvSpPr>
          <p:cNvPr id="32" name="Text 24"/>
          <p:cNvSpPr/>
          <p:nvPr/>
        </p:nvSpPr>
        <p:spPr>
          <a:xfrm>
            <a:off x="9244584" y="4398264"/>
            <a:ext cx="216712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1326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Validation &amp; Audit</a:t>
            </a:r>
            <a:endParaRPr lang="en-US" sz="1650" dirty="0"/>
          </a:p>
        </p:txBody>
      </p:sp>
      <p:sp>
        <p:nvSpPr>
          <p:cNvPr id="33" name="Text 25"/>
          <p:cNvSpPr/>
          <p:nvPr/>
        </p:nvSpPr>
        <p:spPr>
          <a:xfrm>
            <a:off x="8330184" y="5221224"/>
            <a:ext cx="2944368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5E71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Two-step validation and a complete audit trail keep results defensible and compliant.</a:t>
            </a:r>
            <a:endParaRPr lang="en-US" sz="12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3262B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How a sample moves through GFMLabs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658368" y="1161288"/>
            <a:ext cx="10515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single continuous flow — no exports, no re-keying between steps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1670152" y="3447288"/>
            <a:ext cx="8851392" cy="0"/>
          </a:xfrm>
          <a:prstGeom prst="line">
            <a:avLst/>
          </a:prstGeom>
          <a:noFill/>
          <a:ln w="25400">
            <a:solidFill>
              <a:srgbClr val="DCE7E8"/>
            </a:solidFill>
            <a:prstDash val="dash"/>
          </a:ln>
        </p:spPr>
      </p:sp>
      <p:sp>
        <p:nvSpPr>
          <p:cNvPr id="5" name="Shape 3"/>
          <p:cNvSpPr/>
          <p:nvPr/>
        </p:nvSpPr>
        <p:spPr>
          <a:xfrm>
            <a:off x="1190092" y="2967228"/>
            <a:ext cx="960120" cy="960120"/>
          </a:xfrm>
          <a:prstGeom prst="ellipse">
            <a:avLst/>
          </a:prstGeom>
          <a:solidFill>
            <a:srgbClr val="028090"/>
          </a:solidFill>
          <a:ln/>
          <a:effectLst>
            <a:outerShdw sx="100000" sy="100000" kx="0" ky="0" algn="bl" rotWithShape="0" blurRad="76200" dist="25400" dir="5400000">
              <a:srgbClr val="0A2E36">
                <a:alpha val="22000"/>
              </a:srgbClr>
            </a:outerShdw>
          </a:effectLst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34110" y="3111246"/>
            <a:ext cx="672084" cy="67208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1926184" y="2898648"/>
            <a:ext cx="384048" cy="384048"/>
          </a:xfrm>
          <a:prstGeom prst="ellipse">
            <a:avLst/>
          </a:prstGeom>
          <a:solidFill>
            <a:srgbClr val="0A2E36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926184" y="2898648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627736" y="4114800"/>
            <a:ext cx="208483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326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Intake</a:t>
            </a:r>
            <a:endParaRPr lang="en-US" sz="1700" dirty="0"/>
          </a:p>
        </p:txBody>
      </p:sp>
      <p:sp>
        <p:nvSpPr>
          <p:cNvPr id="10" name="Text 7"/>
          <p:cNvSpPr/>
          <p:nvPr/>
        </p:nvSpPr>
        <p:spPr>
          <a:xfrm>
            <a:off x="582016" y="4507992"/>
            <a:ext cx="217627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5E71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Job &amp; samples registered with patient and specimen details.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3402940" y="2967228"/>
            <a:ext cx="960120" cy="960120"/>
          </a:xfrm>
          <a:prstGeom prst="ellipse">
            <a:avLst/>
          </a:prstGeom>
          <a:solidFill>
            <a:srgbClr val="00A896"/>
          </a:solidFill>
          <a:ln/>
          <a:effectLst>
            <a:outerShdw sx="100000" sy="100000" kx="0" ky="0" algn="bl" rotWithShape="0" blurRad="76200" dist="25400" dir="5400000">
              <a:srgbClr val="0A2E36">
                <a:alpha val="22000"/>
              </a:srgbClr>
            </a:outerShdw>
          </a:effectLst>
        </p:spPr>
      </p:sp>
      <p:pic>
        <p:nvPicPr>
          <p:cNvPr id="12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6958" y="3111246"/>
            <a:ext cx="672084" cy="672084"/>
          </a:xfrm>
          <a:prstGeom prst="rect">
            <a:avLst/>
          </a:prstGeom>
        </p:spPr>
      </p:pic>
      <p:sp>
        <p:nvSpPr>
          <p:cNvPr id="13" name="Shape 9"/>
          <p:cNvSpPr/>
          <p:nvPr/>
        </p:nvSpPr>
        <p:spPr>
          <a:xfrm>
            <a:off x="4139032" y="2898648"/>
            <a:ext cx="384048" cy="384048"/>
          </a:xfrm>
          <a:prstGeom prst="ellipse">
            <a:avLst/>
          </a:prstGeom>
          <a:solidFill>
            <a:srgbClr val="0A2E36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14" name="Text 10"/>
          <p:cNvSpPr/>
          <p:nvPr/>
        </p:nvSpPr>
        <p:spPr>
          <a:xfrm>
            <a:off x="4139032" y="2898648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300" dirty="0"/>
          </a:p>
        </p:txBody>
      </p:sp>
      <p:sp>
        <p:nvSpPr>
          <p:cNvPr id="15" name="Text 11"/>
          <p:cNvSpPr/>
          <p:nvPr/>
        </p:nvSpPr>
        <p:spPr>
          <a:xfrm>
            <a:off x="2840584" y="4114800"/>
            <a:ext cx="208483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326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Assign</a:t>
            </a:r>
            <a:endParaRPr lang="en-US" sz="1700" dirty="0"/>
          </a:p>
        </p:txBody>
      </p:sp>
      <p:sp>
        <p:nvSpPr>
          <p:cNvPr id="16" name="Text 12"/>
          <p:cNvSpPr/>
          <p:nvPr/>
        </p:nvSpPr>
        <p:spPr>
          <a:xfrm>
            <a:off x="2794864" y="4507992"/>
            <a:ext cx="217627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5E71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sample gets its own set of tests.</a:t>
            </a:r>
            <a:endParaRPr lang="en-US" sz="1200" dirty="0"/>
          </a:p>
        </p:txBody>
      </p:sp>
      <p:sp>
        <p:nvSpPr>
          <p:cNvPr id="17" name="Shape 13"/>
          <p:cNvSpPr/>
          <p:nvPr/>
        </p:nvSpPr>
        <p:spPr>
          <a:xfrm>
            <a:off x="5615788" y="2967228"/>
            <a:ext cx="960120" cy="960120"/>
          </a:xfrm>
          <a:prstGeom prst="ellipse">
            <a:avLst/>
          </a:prstGeom>
          <a:solidFill>
            <a:srgbClr val="028090"/>
          </a:solidFill>
          <a:ln/>
          <a:effectLst>
            <a:outerShdw sx="100000" sy="100000" kx="0" ky="0" algn="bl" rotWithShape="0" blurRad="76200" dist="25400" dir="5400000">
              <a:srgbClr val="0A2E36">
                <a:alpha val="22000"/>
              </a:srgbClr>
            </a:outerShdw>
          </a:effectLst>
        </p:spPr>
      </p:sp>
      <p:pic>
        <p:nvPicPr>
          <p:cNvPr id="18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9806" y="3111246"/>
            <a:ext cx="672084" cy="672084"/>
          </a:xfrm>
          <a:prstGeom prst="rect">
            <a:avLst/>
          </a:prstGeom>
        </p:spPr>
      </p:pic>
      <p:sp>
        <p:nvSpPr>
          <p:cNvPr id="19" name="Shape 14"/>
          <p:cNvSpPr/>
          <p:nvPr/>
        </p:nvSpPr>
        <p:spPr>
          <a:xfrm>
            <a:off x="6351880" y="2898648"/>
            <a:ext cx="384048" cy="384048"/>
          </a:xfrm>
          <a:prstGeom prst="ellipse">
            <a:avLst/>
          </a:prstGeom>
          <a:solidFill>
            <a:srgbClr val="0A2E36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20" name="Text 15"/>
          <p:cNvSpPr/>
          <p:nvPr/>
        </p:nvSpPr>
        <p:spPr>
          <a:xfrm>
            <a:off x="6351880" y="2898648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300" dirty="0"/>
          </a:p>
        </p:txBody>
      </p:sp>
      <p:sp>
        <p:nvSpPr>
          <p:cNvPr id="21" name="Text 16"/>
          <p:cNvSpPr/>
          <p:nvPr/>
        </p:nvSpPr>
        <p:spPr>
          <a:xfrm>
            <a:off x="5053432" y="4114800"/>
            <a:ext cx="208483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326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Analyze</a:t>
            </a:r>
            <a:endParaRPr lang="en-US" sz="1700" dirty="0"/>
          </a:p>
        </p:txBody>
      </p:sp>
      <p:sp>
        <p:nvSpPr>
          <p:cNvPr id="22" name="Text 17"/>
          <p:cNvSpPr/>
          <p:nvPr/>
        </p:nvSpPr>
        <p:spPr>
          <a:xfrm>
            <a:off x="5007712" y="4507992"/>
            <a:ext cx="217627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5E71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Results entered or pulled in from instruments.</a:t>
            </a:r>
            <a:endParaRPr lang="en-US" sz="1200" dirty="0"/>
          </a:p>
        </p:txBody>
      </p:sp>
      <p:sp>
        <p:nvSpPr>
          <p:cNvPr id="23" name="Shape 18"/>
          <p:cNvSpPr/>
          <p:nvPr/>
        </p:nvSpPr>
        <p:spPr>
          <a:xfrm>
            <a:off x="7828636" y="2967228"/>
            <a:ext cx="960120" cy="960120"/>
          </a:xfrm>
          <a:prstGeom prst="ellipse">
            <a:avLst/>
          </a:prstGeom>
          <a:solidFill>
            <a:srgbClr val="00A896"/>
          </a:solidFill>
          <a:ln/>
          <a:effectLst>
            <a:outerShdw sx="100000" sy="100000" kx="0" ky="0" algn="bl" rotWithShape="0" blurRad="76200" dist="25400" dir="5400000">
              <a:srgbClr val="0A2E36">
                <a:alpha val="22000"/>
              </a:srgbClr>
            </a:outerShdw>
          </a:effectLst>
        </p:spPr>
      </p:sp>
      <p:pic>
        <p:nvPicPr>
          <p:cNvPr id="24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72654" y="3111246"/>
            <a:ext cx="672084" cy="672084"/>
          </a:xfrm>
          <a:prstGeom prst="rect">
            <a:avLst/>
          </a:prstGeom>
        </p:spPr>
      </p:pic>
      <p:sp>
        <p:nvSpPr>
          <p:cNvPr id="25" name="Shape 19"/>
          <p:cNvSpPr/>
          <p:nvPr/>
        </p:nvSpPr>
        <p:spPr>
          <a:xfrm>
            <a:off x="8564728" y="2898648"/>
            <a:ext cx="384048" cy="384048"/>
          </a:xfrm>
          <a:prstGeom prst="ellipse">
            <a:avLst/>
          </a:prstGeom>
          <a:solidFill>
            <a:srgbClr val="0A2E36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26" name="Text 20"/>
          <p:cNvSpPr/>
          <p:nvPr/>
        </p:nvSpPr>
        <p:spPr>
          <a:xfrm>
            <a:off x="8564728" y="2898648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300" dirty="0"/>
          </a:p>
        </p:txBody>
      </p:sp>
      <p:sp>
        <p:nvSpPr>
          <p:cNvPr id="27" name="Text 21"/>
          <p:cNvSpPr/>
          <p:nvPr/>
        </p:nvSpPr>
        <p:spPr>
          <a:xfrm>
            <a:off x="7266280" y="4114800"/>
            <a:ext cx="208483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326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Validate</a:t>
            </a:r>
            <a:endParaRPr lang="en-US" sz="1700" dirty="0"/>
          </a:p>
        </p:txBody>
      </p:sp>
      <p:sp>
        <p:nvSpPr>
          <p:cNvPr id="28" name="Text 22"/>
          <p:cNvSpPr/>
          <p:nvPr/>
        </p:nvSpPr>
        <p:spPr>
          <a:xfrm>
            <a:off x="7220560" y="4507992"/>
            <a:ext cx="217627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5E71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Two-step review confirms and signs off results.</a:t>
            </a:r>
            <a:endParaRPr lang="en-US" sz="1200" dirty="0"/>
          </a:p>
        </p:txBody>
      </p:sp>
      <p:sp>
        <p:nvSpPr>
          <p:cNvPr id="29" name="Shape 23"/>
          <p:cNvSpPr/>
          <p:nvPr/>
        </p:nvSpPr>
        <p:spPr>
          <a:xfrm>
            <a:off x="10041484" y="2967228"/>
            <a:ext cx="960120" cy="960120"/>
          </a:xfrm>
          <a:prstGeom prst="ellipse">
            <a:avLst/>
          </a:prstGeom>
          <a:solidFill>
            <a:srgbClr val="028090"/>
          </a:solidFill>
          <a:ln/>
          <a:effectLst>
            <a:outerShdw sx="100000" sy="100000" kx="0" ky="0" algn="bl" rotWithShape="0" blurRad="76200" dist="25400" dir="5400000">
              <a:srgbClr val="0A2E36">
                <a:alpha val="22000"/>
              </a:srgbClr>
            </a:outerShdw>
          </a:effectLst>
        </p:spPr>
      </p:sp>
      <p:pic>
        <p:nvPicPr>
          <p:cNvPr id="30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85502" y="3111246"/>
            <a:ext cx="672084" cy="672084"/>
          </a:xfrm>
          <a:prstGeom prst="rect">
            <a:avLst/>
          </a:prstGeom>
        </p:spPr>
      </p:pic>
      <p:sp>
        <p:nvSpPr>
          <p:cNvPr id="31" name="Shape 24"/>
          <p:cNvSpPr/>
          <p:nvPr/>
        </p:nvSpPr>
        <p:spPr>
          <a:xfrm>
            <a:off x="10777576" y="2898648"/>
            <a:ext cx="384048" cy="384048"/>
          </a:xfrm>
          <a:prstGeom prst="ellipse">
            <a:avLst/>
          </a:prstGeom>
          <a:solidFill>
            <a:srgbClr val="0A2E36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32" name="Text 25"/>
          <p:cNvSpPr/>
          <p:nvPr/>
        </p:nvSpPr>
        <p:spPr>
          <a:xfrm>
            <a:off x="10777576" y="2898648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300" dirty="0"/>
          </a:p>
        </p:txBody>
      </p:sp>
      <p:sp>
        <p:nvSpPr>
          <p:cNvPr id="33" name="Text 26"/>
          <p:cNvSpPr/>
          <p:nvPr/>
        </p:nvSpPr>
        <p:spPr>
          <a:xfrm>
            <a:off x="9479128" y="4114800"/>
            <a:ext cx="208483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326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</a:t>
            </a:r>
            <a:endParaRPr lang="en-US" sz="1700" dirty="0"/>
          </a:p>
        </p:txBody>
      </p:sp>
      <p:sp>
        <p:nvSpPr>
          <p:cNvPr id="34" name="Text 27"/>
          <p:cNvSpPr/>
          <p:nvPr/>
        </p:nvSpPr>
        <p:spPr>
          <a:xfrm>
            <a:off x="9433408" y="4507992"/>
            <a:ext cx="217627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5E71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Result report generated, with AI interpretation.</a:t>
            </a:r>
            <a:endParaRPr lang="en-US" sz="1200" dirty="0"/>
          </a:p>
        </p:txBody>
      </p:sp>
      <p:sp>
        <p:nvSpPr>
          <p:cNvPr id="35" name="Shape 28"/>
          <p:cNvSpPr/>
          <p:nvPr/>
        </p:nvSpPr>
        <p:spPr>
          <a:xfrm>
            <a:off x="640080" y="5806440"/>
            <a:ext cx="10908792" cy="658368"/>
          </a:xfrm>
          <a:prstGeom prst="roundRect">
            <a:avLst>
              <a:gd name="adj" fmla="val 15278"/>
            </a:avLst>
          </a:prstGeom>
          <a:solidFill>
            <a:srgbClr val="F1F6F7"/>
          </a:solidFill>
          <a:ln/>
          <a:effectLst>
            <a:outerShdw sx="100000" sy="100000" kx="0" ky="0" algn="bl" rotWithShape="0" blurRad="114300" dist="38100" dir="5400000">
              <a:srgbClr val="0A2E36">
                <a:alpha val="16000"/>
              </a:srgbClr>
            </a:outerShdw>
          </a:effectLst>
        </p:spPr>
      </p:sp>
      <p:pic>
        <p:nvPicPr>
          <p:cNvPr id="36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4400" y="5989320"/>
            <a:ext cx="292608" cy="292608"/>
          </a:xfrm>
          <a:prstGeom prst="rect">
            <a:avLst/>
          </a:prstGeom>
        </p:spPr>
      </p:pic>
      <p:sp>
        <p:nvSpPr>
          <p:cNvPr id="37" name="Text 29"/>
          <p:cNvSpPr/>
          <p:nvPr/>
        </p:nvSpPr>
        <p:spPr>
          <a:xfrm>
            <a:off x="1371600" y="5806440"/>
            <a:ext cx="99669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326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transition is logged. </a:t>
            </a:r>
            <a:pPr indent="0" marL="0">
              <a:buNone/>
            </a:pPr>
            <a:r>
              <a:rPr lang="en-US" sz="1300" dirty="0">
                <a:solidFill>
                  <a:srgbClr val="5E71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audit trail follows the sample end-to-end, so any result can be traced back to who did what, when.</a:t>
            </a:r>
            <a:endParaRPr lang="en-US" sz="13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A2E3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645920" y="4023360"/>
            <a:ext cx="4754880" cy="4754880"/>
          </a:xfrm>
          <a:prstGeom prst="ellipse">
            <a:avLst/>
          </a:prstGeom>
          <a:solidFill>
            <a:srgbClr val="0E3A44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50292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Instrument integration, built in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658368" y="1161288"/>
            <a:ext cx="10058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00A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Analyzers connect to GFMLabs without custom middleware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640080" y="1965960"/>
            <a:ext cx="2651760" cy="2743200"/>
          </a:xfrm>
          <a:prstGeom prst="roundRect">
            <a:avLst>
              <a:gd name="adj" fmla="val 3793"/>
            </a:avLst>
          </a:prstGeom>
          <a:solidFill>
            <a:srgbClr val="0E3A44"/>
          </a:solidFill>
          <a:ln w="12700">
            <a:solidFill>
              <a:srgbClr val="1C4A54"/>
            </a:solidFill>
            <a:prstDash val="solid"/>
          </a:ln>
          <a:effectLst>
            <a:outerShdw sx="100000" sy="100000" kx="0" ky="0" algn="bl" rotWithShape="0" blurRad="114300" dist="38100" dir="5400000">
              <a:srgbClr val="0A2E36">
                <a:alpha val="16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1572768" y="2286000"/>
            <a:ext cx="786384" cy="786384"/>
          </a:xfrm>
          <a:prstGeom prst="ellipse">
            <a:avLst/>
          </a:prstGeom>
          <a:solidFill>
            <a:srgbClr val="028090"/>
          </a:solidFill>
          <a:ln/>
          <a:effectLst>
            <a:outerShdw sx="100000" sy="100000" kx="0" ky="0" algn="bl" rotWithShape="0" blurRad="76200" dist="25400" dir="5400000">
              <a:srgbClr val="0A2E36">
                <a:alpha val="22000"/>
              </a:srgbClr>
            </a:outerShdw>
          </a:effectLst>
        </p:spPr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90726" y="2403958"/>
            <a:ext cx="550469" cy="550469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640080" y="3172968"/>
            <a:ext cx="2651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Ingest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841248" y="3630168"/>
            <a:ext cx="2249424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8000"/>
              </a:lnSpc>
              <a:buNone/>
            </a:pPr>
            <a:r>
              <a:rPr lang="en-US" sz="1200" dirty="0">
                <a:solidFill>
                  <a:srgbClr val="B7D0D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Result files (or HL7) are read from a watched drop folder — no hardware lock-in.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3273552" y="2971800"/>
            <a:ext cx="192024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›</a:t>
            </a:r>
            <a:endParaRPr lang="en-US" sz="2600" dirty="0"/>
          </a:p>
        </p:txBody>
      </p:sp>
      <p:sp>
        <p:nvSpPr>
          <p:cNvPr id="11" name="Shape 8"/>
          <p:cNvSpPr/>
          <p:nvPr/>
        </p:nvSpPr>
        <p:spPr>
          <a:xfrm>
            <a:off x="3447288" y="1965960"/>
            <a:ext cx="2651760" cy="2743200"/>
          </a:xfrm>
          <a:prstGeom prst="roundRect">
            <a:avLst>
              <a:gd name="adj" fmla="val 3793"/>
            </a:avLst>
          </a:prstGeom>
          <a:solidFill>
            <a:srgbClr val="0E3A44"/>
          </a:solidFill>
          <a:ln w="12700">
            <a:solidFill>
              <a:srgbClr val="1C4A54"/>
            </a:solidFill>
            <a:prstDash val="solid"/>
          </a:ln>
          <a:effectLst>
            <a:outerShdw sx="100000" sy="100000" kx="0" ky="0" algn="bl" rotWithShape="0" blurRad="114300" dist="38100" dir="5400000">
              <a:srgbClr val="0A2E36">
                <a:alpha val="16000"/>
              </a:srgbClr>
            </a:outerShdw>
          </a:effectLst>
        </p:spPr>
      </p:sp>
      <p:sp>
        <p:nvSpPr>
          <p:cNvPr id="12" name="Shape 9"/>
          <p:cNvSpPr/>
          <p:nvPr/>
        </p:nvSpPr>
        <p:spPr>
          <a:xfrm>
            <a:off x="4379976" y="2286000"/>
            <a:ext cx="786384" cy="786384"/>
          </a:xfrm>
          <a:prstGeom prst="ellipse">
            <a:avLst/>
          </a:prstGeom>
          <a:solidFill>
            <a:srgbClr val="00A896"/>
          </a:solidFill>
          <a:ln/>
          <a:effectLst>
            <a:outerShdw sx="100000" sy="100000" kx="0" ky="0" algn="bl" rotWithShape="0" blurRad="76200" dist="25400" dir="5400000">
              <a:srgbClr val="0A2E36">
                <a:alpha val="22000"/>
              </a:srgbClr>
            </a:outerShdw>
          </a:effectLst>
        </p:spPr>
      </p:sp>
      <p:pic>
        <p:nvPicPr>
          <p:cNvPr id="1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7934" y="2403958"/>
            <a:ext cx="550469" cy="550469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3447288" y="3172968"/>
            <a:ext cx="2651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Map &amp; Parse</a:t>
            </a:r>
            <a:endParaRPr lang="en-US" sz="1700" dirty="0"/>
          </a:p>
        </p:txBody>
      </p:sp>
      <p:sp>
        <p:nvSpPr>
          <p:cNvPr id="15" name="Text 11"/>
          <p:cNvSpPr/>
          <p:nvPr/>
        </p:nvSpPr>
        <p:spPr>
          <a:xfrm>
            <a:off x="3648456" y="3630168"/>
            <a:ext cx="2249424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8000"/>
              </a:lnSpc>
              <a:buNone/>
            </a:pPr>
            <a:r>
              <a:rPr lang="en-US" sz="1200" dirty="0">
                <a:solidFill>
                  <a:srgbClr val="B7D0D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per-analyzer driver maps raw output to the right samples and tests.</a:t>
            </a:r>
            <a:endParaRPr lang="en-US" sz="1200" dirty="0"/>
          </a:p>
        </p:txBody>
      </p:sp>
      <p:sp>
        <p:nvSpPr>
          <p:cNvPr id="16" name="Text 12"/>
          <p:cNvSpPr/>
          <p:nvPr/>
        </p:nvSpPr>
        <p:spPr>
          <a:xfrm>
            <a:off x="6080760" y="2971800"/>
            <a:ext cx="192024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›</a:t>
            </a:r>
            <a:endParaRPr lang="en-US" sz="2600" dirty="0"/>
          </a:p>
        </p:txBody>
      </p:sp>
      <p:sp>
        <p:nvSpPr>
          <p:cNvPr id="17" name="Shape 13"/>
          <p:cNvSpPr/>
          <p:nvPr/>
        </p:nvSpPr>
        <p:spPr>
          <a:xfrm>
            <a:off x="6254496" y="1965960"/>
            <a:ext cx="2651760" cy="2743200"/>
          </a:xfrm>
          <a:prstGeom prst="roundRect">
            <a:avLst>
              <a:gd name="adj" fmla="val 3793"/>
            </a:avLst>
          </a:prstGeom>
          <a:solidFill>
            <a:srgbClr val="0E3A44"/>
          </a:solidFill>
          <a:ln w="12700">
            <a:solidFill>
              <a:srgbClr val="1C4A54"/>
            </a:solidFill>
            <a:prstDash val="solid"/>
          </a:ln>
          <a:effectLst>
            <a:outerShdw sx="100000" sy="100000" kx="0" ky="0" algn="bl" rotWithShape="0" blurRad="114300" dist="38100" dir="5400000">
              <a:srgbClr val="0A2E36">
                <a:alpha val="16000"/>
              </a:srgbClr>
            </a:outerShdw>
          </a:effectLst>
        </p:spPr>
      </p:sp>
      <p:sp>
        <p:nvSpPr>
          <p:cNvPr id="18" name="Shape 14"/>
          <p:cNvSpPr/>
          <p:nvPr/>
        </p:nvSpPr>
        <p:spPr>
          <a:xfrm>
            <a:off x="7187184" y="2286000"/>
            <a:ext cx="786384" cy="786384"/>
          </a:xfrm>
          <a:prstGeom prst="ellipse">
            <a:avLst/>
          </a:prstGeom>
          <a:solidFill>
            <a:srgbClr val="028090"/>
          </a:solidFill>
          <a:ln/>
          <a:effectLst>
            <a:outerShdw sx="100000" sy="100000" kx="0" ky="0" algn="bl" rotWithShape="0" blurRad="76200" dist="25400" dir="5400000">
              <a:srgbClr val="0A2E36">
                <a:alpha val="22000"/>
              </a:srgbClr>
            </a:outerShdw>
          </a:effectLst>
        </p:spPr>
      </p:sp>
      <p:pic>
        <p:nvPicPr>
          <p:cNvPr id="1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05142" y="2403958"/>
            <a:ext cx="550469" cy="550469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6254496" y="3172968"/>
            <a:ext cx="2651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Auto-verify</a:t>
            </a:r>
            <a:endParaRPr lang="en-US" sz="1700" dirty="0"/>
          </a:p>
        </p:txBody>
      </p:sp>
      <p:sp>
        <p:nvSpPr>
          <p:cNvPr id="21" name="Text 16"/>
          <p:cNvSpPr/>
          <p:nvPr/>
        </p:nvSpPr>
        <p:spPr>
          <a:xfrm>
            <a:off x="6455664" y="3630168"/>
            <a:ext cx="2249424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8000"/>
              </a:lnSpc>
              <a:buNone/>
            </a:pPr>
            <a:r>
              <a:rPr lang="en-US" sz="1200" dirty="0">
                <a:solidFill>
                  <a:srgbClr val="B7D0D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Results that pass configured rules are verified automatically; the rest are flagged for review.</a:t>
            </a:r>
            <a:endParaRPr lang="en-US" sz="1200" dirty="0"/>
          </a:p>
        </p:txBody>
      </p:sp>
      <p:sp>
        <p:nvSpPr>
          <p:cNvPr id="22" name="Text 17"/>
          <p:cNvSpPr/>
          <p:nvPr/>
        </p:nvSpPr>
        <p:spPr>
          <a:xfrm>
            <a:off x="8887968" y="2971800"/>
            <a:ext cx="192024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›</a:t>
            </a:r>
            <a:endParaRPr lang="en-US" sz="2600" dirty="0"/>
          </a:p>
        </p:txBody>
      </p:sp>
      <p:sp>
        <p:nvSpPr>
          <p:cNvPr id="23" name="Shape 18"/>
          <p:cNvSpPr/>
          <p:nvPr/>
        </p:nvSpPr>
        <p:spPr>
          <a:xfrm>
            <a:off x="9061704" y="1965960"/>
            <a:ext cx="2651760" cy="2743200"/>
          </a:xfrm>
          <a:prstGeom prst="roundRect">
            <a:avLst>
              <a:gd name="adj" fmla="val 3793"/>
            </a:avLst>
          </a:prstGeom>
          <a:solidFill>
            <a:srgbClr val="0E3A44"/>
          </a:solidFill>
          <a:ln w="12700">
            <a:solidFill>
              <a:srgbClr val="1C4A54"/>
            </a:solidFill>
            <a:prstDash val="solid"/>
          </a:ln>
          <a:effectLst>
            <a:outerShdw sx="100000" sy="100000" kx="0" ky="0" algn="bl" rotWithShape="0" blurRad="114300" dist="38100" dir="5400000">
              <a:srgbClr val="0A2E36">
                <a:alpha val="16000"/>
              </a:srgbClr>
            </a:outerShdw>
          </a:effectLst>
        </p:spPr>
      </p:sp>
      <p:sp>
        <p:nvSpPr>
          <p:cNvPr id="24" name="Shape 19"/>
          <p:cNvSpPr/>
          <p:nvPr/>
        </p:nvSpPr>
        <p:spPr>
          <a:xfrm>
            <a:off x="9994392" y="2286000"/>
            <a:ext cx="786384" cy="786384"/>
          </a:xfrm>
          <a:prstGeom prst="ellipse">
            <a:avLst/>
          </a:prstGeom>
          <a:solidFill>
            <a:srgbClr val="00A896"/>
          </a:solidFill>
          <a:ln/>
          <a:effectLst>
            <a:outerShdw sx="100000" sy="100000" kx="0" ky="0" algn="bl" rotWithShape="0" blurRad="76200" dist="25400" dir="5400000">
              <a:srgbClr val="0A2E36">
                <a:alpha val="22000"/>
              </a:srgbClr>
            </a:outerShdw>
          </a:effectLst>
        </p:spPr>
      </p:sp>
      <p:pic>
        <p:nvPicPr>
          <p:cNvPr id="2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12350" y="2403958"/>
            <a:ext cx="550469" cy="550469"/>
          </a:xfrm>
          <a:prstGeom prst="rect">
            <a:avLst/>
          </a:prstGeom>
        </p:spPr>
      </p:pic>
      <p:sp>
        <p:nvSpPr>
          <p:cNvPr id="26" name="Text 20"/>
          <p:cNvSpPr/>
          <p:nvPr/>
        </p:nvSpPr>
        <p:spPr>
          <a:xfrm>
            <a:off x="9061704" y="3172968"/>
            <a:ext cx="2651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Live in the lab</a:t>
            </a:r>
            <a:endParaRPr lang="en-US" sz="1700" dirty="0"/>
          </a:p>
        </p:txBody>
      </p:sp>
      <p:sp>
        <p:nvSpPr>
          <p:cNvPr id="27" name="Text 21"/>
          <p:cNvSpPr/>
          <p:nvPr/>
        </p:nvSpPr>
        <p:spPr>
          <a:xfrm>
            <a:off x="9262872" y="3630168"/>
            <a:ext cx="2249424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8000"/>
              </a:lnSpc>
              <a:buNone/>
            </a:pPr>
            <a:r>
              <a:rPr lang="en-US" sz="1200" dirty="0">
                <a:solidFill>
                  <a:srgbClr val="B7D0D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Verified results appear against the sample instantly, ready for validation.</a:t>
            </a:r>
            <a:endParaRPr lang="en-US" sz="1200" dirty="0"/>
          </a:p>
        </p:txBody>
      </p:sp>
      <p:sp>
        <p:nvSpPr>
          <p:cNvPr id="28" name="Text 22"/>
          <p:cNvSpPr/>
          <p:nvPr/>
        </p:nvSpPr>
        <p:spPr>
          <a:xfrm>
            <a:off x="640080" y="5029200"/>
            <a:ext cx="10908792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1450" b="1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File-drop-first design:  </a:t>
            </a:r>
            <a:pPr algn="l" indent="0" marL="0">
              <a:lnSpc>
                <a:spcPct val="125000"/>
              </a:lnSpc>
              <a:buNone/>
            </a:pPr>
            <a:r>
              <a:rPr lang="en-US" sz="1450" dirty="0">
                <a:solidFill>
                  <a:srgbClr val="CFE2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whole pipeline is testable with no analyzer attached — drop a sample file and watch it flow through ingest, verification, and into the sample record.</a:t>
            </a:r>
            <a:endParaRPr lang="en-US" sz="14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7772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3262B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Reports that explain themselves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658368" y="1161288"/>
            <a:ext cx="8229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interpretation on every validated report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658368" y="1993392"/>
            <a:ext cx="310896" cy="310896"/>
          </a:xfrm>
          <a:prstGeom prst="ellipse">
            <a:avLst/>
          </a:prstGeom>
          <a:solidFill>
            <a:srgbClr val="F1F6F7"/>
          </a:solidFill>
          <a:ln w="15875">
            <a:solidFill>
              <a:srgbClr val="02809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8368" y="1993392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1115568" y="1920240"/>
            <a:ext cx="47548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8000"/>
              </a:lnSpc>
              <a:buNone/>
            </a:pPr>
            <a:r>
              <a:rPr lang="en-US" sz="1350" dirty="0">
                <a:solidFill>
                  <a:srgbClr val="3347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 a job is validated, GFMLabs generates the clinical result report automatically.</a:t>
            </a:r>
            <a:endParaRPr lang="en-US" sz="1350" dirty="0"/>
          </a:p>
        </p:txBody>
      </p:sp>
      <p:sp>
        <p:nvSpPr>
          <p:cNvPr id="7" name="Shape 5"/>
          <p:cNvSpPr/>
          <p:nvPr/>
        </p:nvSpPr>
        <p:spPr>
          <a:xfrm>
            <a:off x="658368" y="2953512"/>
            <a:ext cx="310896" cy="310896"/>
          </a:xfrm>
          <a:prstGeom prst="ellipse">
            <a:avLst/>
          </a:prstGeom>
          <a:solidFill>
            <a:srgbClr val="F1F6F7"/>
          </a:solidFill>
          <a:ln w="15875">
            <a:solidFill>
              <a:srgbClr val="02809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58368" y="2953512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1115568" y="2880360"/>
            <a:ext cx="47548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8000"/>
              </a:lnSpc>
              <a:buNone/>
            </a:pPr>
            <a:r>
              <a:rPr lang="en-US" sz="1350" dirty="0">
                <a:solidFill>
                  <a:srgbClr val="3347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per-report AI interpretation runs through your own configured provider — your keys, your control.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658368" y="3913632"/>
            <a:ext cx="310896" cy="310896"/>
          </a:xfrm>
          <a:prstGeom prst="ellipse">
            <a:avLst/>
          </a:prstGeom>
          <a:solidFill>
            <a:srgbClr val="F1F6F7"/>
          </a:solidFill>
          <a:ln w="15875">
            <a:solidFill>
              <a:srgbClr val="02809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58368" y="3913632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1115568" y="3840480"/>
            <a:ext cx="47548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8000"/>
              </a:lnSpc>
              <a:buNone/>
            </a:pPr>
            <a:r>
              <a:rPr lang="en-US" sz="1350" dirty="0">
                <a:solidFill>
                  <a:srgbClr val="3347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interpretation is cached on the report, so it is written once and stays consistent.</a:t>
            </a:r>
            <a:endParaRPr lang="en-US" sz="1350" dirty="0"/>
          </a:p>
        </p:txBody>
      </p:sp>
      <p:sp>
        <p:nvSpPr>
          <p:cNvPr id="13" name="Shape 11"/>
          <p:cNvSpPr/>
          <p:nvPr/>
        </p:nvSpPr>
        <p:spPr>
          <a:xfrm>
            <a:off x="658368" y="4873752"/>
            <a:ext cx="310896" cy="310896"/>
          </a:xfrm>
          <a:prstGeom prst="ellipse">
            <a:avLst/>
          </a:prstGeom>
          <a:solidFill>
            <a:srgbClr val="F1F6F7"/>
          </a:solidFill>
          <a:ln w="15875">
            <a:solidFill>
              <a:srgbClr val="02809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58368" y="4873752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1115568" y="4800600"/>
            <a:ext cx="47548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8000"/>
              </a:lnSpc>
              <a:buNone/>
            </a:pPr>
            <a:r>
              <a:rPr lang="en-US" sz="1350" dirty="0">
                <a:solidFill>
                  <a:srgbClr val="3347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Reviewers open it from a ✨ action in the results grid — nothing leaves your workflow.</a:t>
            </a:r>
            <a:endParaRPr lang="en-US" sz="1350" dirty="0"/>
          </a:p>
        </p:txBody>
      </p:sp>
      <p:sp>
        <p:nvSpPr>
          <p:cNvPr id="16" name="Shape 14"/>
          <p:cNvSpPr/>
          <p:nvPr/>
        </p:nvSpPr>
        <p:spPr>
          <a:xfrm>
            <a:off x="6537960" y="1828800"/>
            <a:ext cx="4983480" cy="3977640"/>
          </a:xfrm>
          <a:prstGeom prst="roundRect">
            <a:avLst>
              <a:gd name="adj" fmla="val 2529"/>
            </a:avLst>
          </a:prstGeom>
          <a:solidFill>
            <a:srgbClr val="FFFFFF"/>
          </a:solidFill>
          <a:ln w="12700">
            <a:solidFill>
              <a:srgbClr val="DCE7E8"/>
            </a:solidFill>
            <a:prstDash val="solid"/>
          </a:ln>
          <a:effectLst>
            <a:outerShdw sx="100000" sy="100000" kx="0" ky="0" algn="bl" rotWithShape="0" blurRad="114300" dist="38100" dir="5400000">
              <a:srgbClr val="0A2E36">
                <a:alpha val="16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6537960" y="1828800"/>
            <a:ext cx="4983480" cy="777240"/>
          </a:xfrm>
          <a:prstGeom prst="roundRect">
            <a:avLst>
              <a:gd name="adj" fmla="val 12941"/>
            </a:avLst>
          </a:prstGeom>
          <a:solidFill>
            <a:srgbClr val="0A2E36"/>
          </a:solidFill>
          <a:ln/>
        </p:spPr>
      </p:sp>
      <p:sp>
        <p:nvSpPr>
          <p:cNvPr id="18" name="Text 16"/>
          <p:cNvSpPr/>
          <p:nvPr/>
        </p:nvSpPr>
        <p:spPr>
          <a:xfrm>
            <a:off x="6858000" y="1938528"/>
            <a:ext cx="3200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Result Report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6858000" y="2267712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0A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Job #10428  ·  Validated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10149840" y="2048256"/>
            <a:ext cx="1051560" cy="347472"/>
          </a:xfrm>
          <a:prstGeom prst="roundRect">
            <a:avLst>
              <a:gd name="adj" fmla="val 50000"/>
            </a:avLst>
          </a:prstGeom>
          <a:solidFill>
            <a:srgbClr val="02C39A"/>
          </a:solidFill>
          <a:ln/>
        </p:spPr>
      </p:sp>
      <p:sp>
        <p:nvSpPr>
          <p:cNvPr id="21" name="Text 19"/>
          <p:cNvSpPr/>
          <p:nvPr/>
        </p:nvSpPr>
        <p:spPr>
          <a:xfrm>
            <a:off x="10149840" y="2048256"/>
            <a:ext cx="10515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A2E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✨ AI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6858000" y="2788920"/>
            <a:ext cx="2103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326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Haemoglobin</a:t>
            </a:r>
            <a:endParaRPr lang="en-US" sz="1250" dirty="0"/>
          </a:p>
        </p:txBody>
      </p:sp>
      <p:sp>
        <p:nvSpPr>
          <p:cNvPr id="23" name="Text 21"/>
          <p:cNvSpPr/>
          <p:nvPr/>
        </p:nvSpPr>
        <p:spPr>
          <a:xfrm>
            <a:off x="8869680" y="2788920"/>
            <a:ext cx="1554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50" b="1" dirty="0">
                <a:solidFill>
                  <a:srgbClr val="1326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13.8 g/dL</a:t>
            </a:r>
            <a:endParaRPr lang="en-US" sz="1250" dirty="0"/>
          </a:p>
        </p:txBody>
      </p:sp>
      <p:sp>
        <p:nvSpPr>
          <p:cNvPr id="24" name="Text 22"/>
          <p:cNvSpPr/>
          <p:nvPr/>
        </p:nvSpPr>
        <p:spPr>
          <a:xfrm>
            <a:off x="10469880" y="2788920"/>
            <a:ext cx="822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5E71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10607040" y="2788920"/>
            <a:ext cx="685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5E71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Normal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858000" y="3172968"/>
            <a:ext cx="2103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326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WBC</a:t>
            </a:r>
            <a:endParaRPr lang="en-US" sz="1250" dirty="0"/>
          </a:p>
        </p:txBody>
      </p:sp>
      <p:sp>
        <p:nvSpPr>
          <p:cNvPr id="27" name="Text 25"/>
          <p:cNvSpPr/>
          <p:nvPr/>
        </p:nvSpPr>
        <p:spPr>
          <a:xfrm>
            <a:off x="8869680" y="3172968"/>
            <a:ext cx="1554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50" b="1" dirty="0">
                <a:solidFill>
                  <a:srgbClr val="1326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11.4 ×10⁹/L</a:t>
            </a:r>
            <a:endParaRPr lang="en-US" sz="1250" dirty="0"/>
          </a:p>
        </p:txBody>
      </p:sp>
      <p:sp>
        <p:nvSpPr>
          <p:cNvPr id="28" name="Text 26"/>
          <p:cNvSpPr/>
          <p:nvPr/>
        </p:nvSpPr>
        <p:spPr>
          <a:xfrm>
            <a:off x="10469880" y="3172968"/>
            <a:ext cx="822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▲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10607040" y="3172968"/>
            <a:ext cx="685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6858000" y="3557016"/>
            <a:ext cx="2103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326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Platelets</a:t>
            </a:r>
            <a:endParaRPr lang="en-US" sz="1250" dirty="0"/>
          </a:p>
        </p:txBody>
      </p:sp>
      <p:sp>
        <p:nvSpPr>
          <p:cNvPr id="31" name="Text 29"/>
          <p:cNvSpPr/>
          <p:nvPr/>
        </p:nvSpPr>
        <p:spPr>
          <a:xfrm>
            <a:off x="8869680" y="3557016"/>
            <a:ext cx="1554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50" b="1" dirty="0">
                <a:solidFill>
                  <a:srgbClr val="1326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244 ×10⁹/L</a:t>
            </a:r>
            <a:endParaRPr lang="en-US" sz="1250" dirty="0"/>
          </a:p>
        </p:txBody>
      </p:sp>
      <p:sp>
        <p:nvSpPr>
          <p:cNvPr id="32" name="Text 30"/>
          <p:cNvSpPr/>
          <p:nvPr/>
        </p:nvSpPr>
        <p:spPr>
          <a:xfrm>
            <a:off x="10469880" y="3557016"/>
            <a:ext cx="822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5E71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10607040" y="3557016"/>
            <a:ext cx="685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5E71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Normal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6858000" y="3941064"/>
            <a:ext cx="2103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326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Glucose (F)</a:t>
            </a:r>
            <a:endParaRPr lang="en-US" sz="1250" dirty="0"/>
          </a:p>
        </p:txBody>
      </p:sp>
      <p:sp>
        <p:nvSpPr>
          <p:cNvPr id="35" name="Text 33"/>
          <p:cNvSpPr/>
          <p:nvPr/>
        </p:nvSpPr>
        <p:spPr>
          <a:xfrm>
            <a:off x="8869680" y="3941064"/>
            <a:ext cx="1554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50" b="1" dirty="0">
                <a:solidFill>
                  <a:srgbClr val="1326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5.2 mmol/L</a:t>
            </a:r>
            <a:endParaRPr lang="en-US" sz="1250" dirty="0"/>
          </a:p>
        </p:txBody>
      </p:sp>
      <p:sp>
        <p:nvSpPr>
          <p:cNvPr id="36" name="Text 34"/>
          <p:cNvSpPr/>
          <p:nvPr/>
        </p:nvSpPr>
        <p:spPr>
          <a:xfrm>
            <a:off x="10469880" y="3941064"/>
            <a:ext cx="822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5E71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</a:t>
            </a:r>
            <a:endParaRPr lang="en-US" sz="1100" dirty="0"/>
          </a:p>
        </p:txBody>
      </p:sp>
      <p:sp>
        <p:nvSpPr>
          <p:cNvPr id="37" name="Text 35"/>
          <p:cNvSpPr/>
          <p:nvPr/>
        </p:nvSpPr>
        <p:spPr>
          <a:xfrm>
            <a:off x="10607040" y="3941064"/>
            <a:ext cx="685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5E71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Normal</a:t>
            </a:r>
            <a:endParaRPr lang="en-US" sz="1000" dirty="0"/>
          </a:p>
        </p:txBody>
      </p:sp>
      <p:sp>
        <p:nvSpPr>
          <p:cNvPr id="38" name="Shape 36"/>
          <p:cNvSpPr/>
          <p:nvPr/>
        </p:nvSpPr>
        <p:spPr>
          <a:xfrm>
            <a:off x="6812280" y="4370832"/>
            <a:ext cx="4434840" cy="1170432"/>
          </a:xfrm>
          <a:prstGeom prst="roundRect">
            <a:avLst>
              <a:gd name="adj" fmla="val 6250"/>
            </a:avLst>
          </a:prstGeom>
          <a:solidFill>
            <a:srgbClr val="F1F6F7"/>
          </a:solidFill>
          <a:ln/>
        </p:spPr>
      </p:sp>
      <p:sp>
        <p:nvSpPr>
          <p:cNvPr id="39" name="Text 37"/>
          <p:cNvSpPr/>
          <p:nvPr/>
        </p:nvSpPr>
        <p:spPr>
          <a:xfrm>
            <a:off x="6995160" y="4489704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✨ Interpretation</a:t>
            </a:r>
            <a:endParaRPr lang="en-US" sz="1150" dirty="0"/>
          </a:p>
        </p:txBody>
      </p:sp>
      <p:sp>
        <p:nvSpPr>
          <p:cNvPr id="40" name="Text 38"/>
          <p:cNvSpPr/>
          <p:nvPr/>
        </p:nvSpPr>
        <p:spPr>
          <a:xfrm>
            <a:off x="6995160" y="4745736"/>
            <a:ext cx="40690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050" i="1" dirty="0">
                <a:solidFill>
                  <a:srgbClr val="3C5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Mildly elevated WBC may reflect a benign inflammatory response; remaining indices are within reference range. Correlate clinically and consider a repeat count if symptoms persist.</a:t>
            </a:r>
            <a:endParaRPr lang="en-US" sz="1050" dirty="0"/>
          </a:p>
        </p:txBody>
      </p:sp>
      <p:sp>
        <p:nvSpPr>
          <p:cNvPr id="41" name="Text 39"/>
          <p:cNvSpPr/>
          <p:nvPr/>
        </p:nvSpPr>
        <p:spPr>
          <a:xfrm>
            <a:off x="6537960" y="5824728"/>
            <a:ext cx="4983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9DB0B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Illustrative example</a:t>
            </a:r>
            <a:endParaRPr lang="en-US" sz="9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1F6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9144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3262B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Why labs choose GFMLabs</a:t>
            </a:r>
            <a:endParaRPr lang="en-US" sz="3400" dirty="0"/>
          </a:p>
        </p:txBody>
      </p:sp>
      <p:sp>
        <p:nvSpPr>
          <p:cNvPr id="3" name="Text 1"/>
          <p:cNvSpPr/>
          <p:nvPr/>
        </p:nvSpPr>
        <p:spPr>
          <a:xfrm>
            <a:off x="658368" y="1115568"/>
            <a:ext cx="9144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Fewer systems, fewer errors, faster turnaround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640080" y="1783080"/>
            <a:ext cx="3538728" cy="2286000"/>
          </a:xfrm>
          <a:prstGeom prst="roundRect">
            <a:avLst>
              <a:gd name="adj" fmla="val 4400"/>
            </a:avLst>
          </a:prstGeom>
          <a:solidFill>
            <a:srgbClr val="FFFFFF"/>
          </a:solidFill>
          <a:ln w="12700">
            <a:solidFill>
              <a:srgbClr val="DCE7E8"/>
            </a:solidFill>
            <a:prstDash val="solid"/>
          </a:ln>
          <a:effectLst>
            <a:outerShdw sx="100000" sy="100000" kx="0" ky="0" algn="bl" rotWithShape="0" blurRad="114300" dist="38100" dir="5400000">
              <a:srgbClr val="0A2E36">
                <a:alpha val="16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960120" y="2130552"/>
            <a:ext cx="658368" cy="658368"/>
          </a:xfrm>
          <a:prstGeom prst="ellipse">
            <a:avLst/>
          </a:prstGeom>
          <a:solidFill>
            <a:srgbClr val="F1F6F7"/>
          </a:solidFill>
          <a:ln w="12700">
            <a:solidFill>
              <a:srgbClr val="DCE7E8"/>
            </a:solidFill>
            <a:prstDash val="solid"/>
          </a:ln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33856" y="2304288"/>
            <a:ext cx="310896" cy="310896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960120" y="2953512"/>
            <a:ext cx="289864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326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Connected end-to-end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960120" y="3410712"/>
            <a:ext cx="2944368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5E71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flow from intake to signed report removes the export/import gaps where errors hide.</a:t>
            </a:r>
            <a:endParaRPr lang="en-US" sz="1250" dirty="0"/>
          </a:p>
        </p:txBody>
      </p:sp>
      <p:sp>
        <p:nvSpPr>
          <p:cNvPr id="9" name="Shape 6"/>
          <p:cNvSpPr/>
          <p:nvPr/>
        </p:nvSpPr>
        <p:spPr>
          <a:xfrm>
            <a:off x="4325112" y="1783080"/>
            <a:ext cx="3538728" cy="2286000"/>
          </a:xfrm>
          <a:prstGeom prst="roundRect">
            <a:avLst>
              <a:gd name="adj" fmla="val 4400"/>
            </a:avLst>
          </a:prstGeom>
          <a:solidFill>
            <a:srgbClr val="FFFFFF"/>
          </a:solidFill>
          <a:ln w="12700">
            <a:solidFill>
              <a:srgbClr val="DCE7E8"/>
            </a:solidFill>
            <a:prstDash val="solid"/>
          </a:ln>
          <a:effectLst>
            <a:outerShdw sx="100000" sy="100000" kx="0" ky="0" algn="bl" rotWithShape="0" blurRad="114300" dist="38100" dir="5400000">
              <a:srgbClr val="0A2E36">
                <a:alpha val="16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4645152" y="2130552"/>
            <a:ext cx="658368" cy="658368"/>
          </a:xfrm>
          <a:prstGeom prst="ellipse">
            <a:avLst/>
          </a:prstGeom>
          <a:solidFill>
            <a:srgbClr val="F1F6F7"/>
          </a:solidFill>
          <a:ln w="12700">
            <a:solidFill>
              <a:srgbClr val="DCE7E8"/>
            </a:solidFill>
            <a:prstDash val="solid"/>
          </a:ln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8888" y="2304288"/>
            <a:ext cx="310896" cy="310896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4645152" y="2953512"/>
            <a:ext cx="289864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326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Defensible results</a:t>
            </a:r>
            <a:endParaRPr lang="en-US" sz="1700" dirty="0"/>
          </a:p>
        </p:txBody>
      </p:sp>
      <p:sp>
        <p:nvSpPr>
          <p:cNvPr id="13" name="Text 9"/>
          <p:cNvSpPr/>
          <p:nvPr/>
        </p:nvSpPr>
        <p:spPr>
          <a:xfrm>
            <a:off x="4645152" y="3410712"/>
            <a:ext cx="2944368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5E71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Two-step validation and a full audit trail make every result traceable and review-ready.</a:t>
            </a:r>
            <a:endParaRPr lang="en-US" sz="1250" dirty="0"/>
          </a:p>
        </p:txBody>
      </p:sp>
      <p:sp>
        <p:nvSpPr>
          <p:cNvPr id="14" name="Shape 10"/>
          <p:cNvSpPr/>
          <p:nvPr/>
        </p:nvSpPr>
        <p:spPr>
          <a:xfrm>
            <a:off x="8010144" y="1783080"/>
            <a:ext cx="3538728" cy="2286000"/>
          </a:xfrm>
          <a:prstGeom prst="roundRect">
            <a:avLst>
              <a:gd name="adj" fmla="val 4400"/>
            </a:avLst>
          </a:prstGeom>
          <a:solidFill>
            <a:srgbClr val="FFFFFF"/>
          </a:solidFill>
          <a:ln w="12700">
            <a:solidFill>
              <a:srgbClr val="DCE7E8"/>
            </a:solidFill>
            <a:prstDash val="solid"/>
          </a:ln>
          <a:effectLst>
            <a:outerShdw sx="100000" sy="100000" kx="0" ky="0" algn="bl" rotWithShape="0" blurRad="114300" dist="38100" dir="5400000">
              <a:srgbClr val="0A2E36">
                <a:alpha val="16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8330184" y="2130552"/>
            <a:ext cx="658368" cy="658368"/>
          </a:xfrm>
          <a:prstGeom prst="ellipse">
            <a:avLst/>
          </a:prstGeom>
          <a:solidFill>
            <a:srgbClr val="F1F6F7"/>
          </a:solidFill>
          <a:ln w="12700">
            <a:solidFill>
              <a:srgbClr val="DCE7E8"/>
            </a:solidFill>
            <a:prstDash val="solid"/>
          </a:ln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03920" y="2304288"/>
            <a:ext cx="310896" cy="310896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8330184" y="2953512"/>
            <a:ext cx="289864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326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Clarity on demand</a:t>
            </a:r>
            <a:endParaRPr lang="en-US" sz="1700" dirty="0"/>
          </a:p>
        </p:txBody>
      </p:sp>
      <p:sp>
        <p:nvSpPr>
          <p:cNvPr id="18" name="Text 13"/>
          <p:cNvSpPr/>
          <p:nvPr/>
        </p:nvSpPr>
        <p:spPr>
          <a:xfrm>
            <a:off x="8330184" y="3410712"/>
            <a:ext cx="2944368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5E71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interpretation turns raw numbers into a clinical summary reviewers can act on.</a:t>
            </a:r>
            <a:endParaRPr lang="en-US" sz="1250" dirty="0"/>
          </a:p>
        </p:txBody>
      </p:sp>
      <p:sp>
        <p:nvSpPr>
          <p:cNvPr id="19" name="Shape 14"/>
          <p:cNvSpPr/>
          <p:nvPr/>
        </p:nvSpPr>
        <p:spPr>
          <a:xfrm>
            <a:off x="640080" y="4434840"/>
            <a:ext cx="10908792" cy="1783080"/>
          </a:xfrm>
          <a:prstGeom prst="roundRect">
            <a:avLst>
              <a:gd name="adj" fmla="val 5641"/>
            </a:avLst>
          </a:prstGeom>
          <a:solidFill>
            <a:srgbClr val="0A2E36"/>
          </a:solidFill>
          <a:ln/>
          <a:effectLst>
            <a:outerShdw sx="100000" sy="100000" kx="0" ky="0" algn="bl" rotWithShape="0" blurRad="114300" dist="38100" dir="5400000">
              <a:srgbClr val="0A2E36">
                <a:alpha val="16000"/>
              </a:srgbClr>
            </a:outerShdw>
          </a:effectLst>
        </p:spPr>
      </p:sp>
      <p:sp>
        <p:nvSpPr>
          <p:cNvPr id="20" name="Text 15"/>
          <p:cNvSpPr/>
          <p:nvPr/>
        </p:nvSpPr>
        <p:spPr>
          <a:xfrm>
            <a:off x="640080" y="4754880"/>
            <a:ext cx="272719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200" b="1" dirty="0">
                <a:solidFill>
                  <a:srgbClr val="02C39A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1</a:t>
            </a:r>
            <a:endParaRPr lang="en-US" sz="3200" dirty="0"/>
          </a:p>
        </p:txBody>
      </p:sp>
      <p:sp>
        <p:nvSpPr>
          <p:cNvPr id="21" name="Text 16"/>
          <p:cNvSpPr/>
          <p:nvPr/>
        </p:nvSpPr>
        <p:spPr>
          <a:xfrm>
            <a:off x="868680" y="5440680"/>
            <a:ext cx="226999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CFE2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connected system of record</a:t>
            </a:r>
            <a:endParaRPr lang="en-US" sz="1250" dirty="0"/>
          </a:p>
        </p:txBody>
      </p:sp>
      <p:sp>
        <p:nvSpPr>
          <p:cNvPr id="22" name="Shape 17"/>
          <p:cNvSpPr/>
          <p:nvPr/>
        </p:nvSpPr>
        <p:spPr>
          <a:xfrm>
            <a:off x="3367278" y="4846320"/>
            <a:ext cx="0" cy="960120"/>
          </a:xfrm>
          <a:prstGeom prst="line">
            <a:avLst/>
          </a:prstGeom>
          <a:noFill/>
          <a:ln w="12700">
            <a:solidFill>
              <a:srgbClr val="1C4A54"/>
            </a:solidFill>
            <a:prstDash val="solid"/>
          </a:ln>
        </p:spPr>
      </p:sp>
      <p:sp>
        <p:nvSpPr>
          <p:cNvPr id="23" name="Text 18"/>
          <p:cNvSpPr/>
          <p:nvPr/>
        </p:nvSpPr>
        <p:spPr>
          <a:xfrm>
            <a:off x="3367278" y="4754880"/>
            <a:ext cx="272719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200" b="1" dirty="0">
                <a:solidFill>
                  <a:srgbClr val="02C39A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2-step</a:t>
            </a:r>
            <a:endParaRPr lang="en-US" sz="3200" dirty="0"/>
          </a:p>
        </p:txBody>
      </p:sp>
      <p:sp>
        <p:nvSpPr>
          <p:cNvPr id="24" name="Text 19"/>
          <p:cNvSpPr/>
          <p:nvPr/>
        </p:nvSpPr>
        <p:spPr>
          <a:xfrm>
            <a:off x="3595878" y="5440680"/>
            <a:ext cx="226999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CFE2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result validation</a:t>
            </a:r>
            <a:endParaRPr lang="en-US" sz="1250" dirty="0"/>
          </a:p>
        </p:txBody>
      </p:sp>
      <p:sp>
        <p:nvSpPr>
          <p:cNvPr id="25" name="Shape 20"/>
          <p:cNvSpPr/>
          <p:nvPr/>
        </p:nvSpPr>
        <p:spPr>
          <a:xfrm>
            <a:off x="6094476" y="4846320"/>
            <a:ext cx="0" cy="960120"/>
          </a:xfrm>
          <a:prstGeom prst="line">
            <a:avLst/>
          </a:prstGeom>
          <a:noFill/>
          <a:ln w="12700">
            <a:solidFill>
              <a:srgbClr val="1C4A54"/>
            </a:solidFill>
            <a:prstDash val="solid"/>
          </a:ln>
        </p:spPr>
      </p:sp>
      <p:sp>
        <p:nvSpPr>
          <p:cNvPr id="26" name="Text 21"/>
          <p:cNvSpPr/>
          <p:nvPr/>
        </p:nvSpPr>
        <p:spPr>
          <a:xfrm>
            <a:off x="6094476" y="4754880"/>
            <a:ext cx="272719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200" b="1" dirty="0">
                <a:solidFill>
                  <a:srgbClr val="02C39A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Auto</a:t>
            </a:r>
            <a:endParaRPr lang="en-US" sz="3200" dirty="0"/>
          </a:p>
        </p:txBody>
      </p:sp>
      <p:sp>
        <p:nvSpPr>
          <p:cNvPr id="27" name="Text 22"/>
          <p:cNvSpPr/>
          <p:nvPr/>
        </p:nvSpPr>
        <p:spPr>
          <a:xfrm>
            <a:off x="6323076" y="5440680"/>
            <a:ext cx="226999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CFE2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 on validation</a:t>
            </a:r>
            <a:endParaRPr lang="en-US" sz="1250" dirty="0"/>
          </a:p>
        </p:txBody>
      </p:sp>
      <p:sp>
        <p:nvSpPr>
          <p:cNvPr id="28" name="Shape 23"/>
          <p:cNvSpPr/>
          <p:nvPr/>
        </p:nvSpPr>
        <p:spPr>
          <a:xfrm>
            <a:off x="8821674" y="4846320"/>
            <a:ext cx="0" cy="960120"/>
          </a:xfrm>
          <a:prstGeom prst="line">
            <a:avLst/>
          </a:prstGeom>
          <a:noFill/>
          <a:ln w="12700">
            <a:solidFill>
              <a:srgbClr val="1C4A54"/>
            </a:solidFill>
            <a:prstDash val="solid"/>
          </a:ln>
        </p:spPr>
      </p:sp>
      <p:sp>
        <p:nvSpPr>
          <p:cNvPr id="29" name="Text 24"/>
          <p:cNvSpPr/>
          <p:nvPr/>
        </p:nvSpPr>
        <p:spPr>
          <a:xfrm>
            <a:off x="8821674" y="4754880"/>
            <a:ext cx="272719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200" b="1" dirty="0">
                <a:solidFill>
                  <a:srgbClr val="02C39A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Your keys</a:t>
            </a:r>
            <a:endParaRPr lang="en-US" sz="3200" dirty="0"/>
          </a:p>
        </p:txBody>
      </p:sp>
      <p:sp>
        <p:nvSpPr>
          <p:cNvPr id="30" name="Text 25"/>
          <p:cNvSpPr/>
          <p:nvPr/>
        </p:nvSpPr>
        <p:spPr>
          <a:xfrm>
            <a:off x="9050274" y="5440680"/>
            <a:ext cx="226999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CFE2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AI interpretation</a:t>
            </a:r>
            <a:endParaRPr lang="en-US" sz="12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A2E3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778240" y="3291840"/>
            <a:ext cx="5669280" cy="5669280"/>
          </a:xfrm>
          <a:prstGeom prst="ellipse">
            <a:avLst/>
          </a:prstGeom>
          <a:solidFill>
            <a:srgbClr val="0E3A44"/>
          </a:solidFill>
          <a:ln/>
        </p:spPr>
      </p:sp>
      <p:sp>
        <p:nvSpPr>
          <p:cNvPr id="3" name="Shape 1"/>
          <p:cNvSpPr/>
          <p:nvPr/>
        </p:nvSpPr>
        <p:spPr>
          <a:xfrm>
            <a:off x="914400" y="1691640"/>
            <a:ext cx="914400" cy="914400"/>
          </a:xfrm>
          <a:prstGeom prst="ellipse">
            <a:avLst/>
          </a:prstGeom>
          <a:solidFill>
            <a:srgbClr val="028090"/>
          </a:solidFill>
          <a:ln/>
          <a:effectLst>
            <a:outerShdw sx="100000" sy="100000" kx="0" ky="0" algn="bl" rotWithShape="0" blurRad="76200" dist="25400" dir="5400000">
              <a:srgbClr val="0A2E36">
                <a:alpha val="22000"/>
              </a:srgbClr>
            </a:outerShdw>
          </a:effectLst>
        </p:spPr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51560" y="1828800"/>
            <a:ext cx="640080" cy="64008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822960" y="2880360"/>
            <a:ext cx="96012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4200" b="1" dirty="0">
                <a:solidFill>
                  <a:srgbClr val="FFFFFF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Run the whole lab on one platform</a:t>
            </a:r>
            <a:endParaRPr lang="en-US" sz="4200" dirty="0"/>
          </a:p>
        </p:txBody>
      </p:sp>
      <p:sp>
        <p:nvSpPr>
          <p:cNvPr id="6" name="Text 3"/>
          <p:cNvSpPr/>
          <p:nvPr/>
        </p:nvSpPr>
        <p:spPr>
          <a:xfrm>
            <a:off x="841248" y="4160520"/>
            <a:ext cx="85039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AFC7C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GFMLabs brings samples, instruments, results, and reporting together — clinical testing, end to end.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841248" y="5166360"/>
            <a:ext cx="2468880" cy="566928"/>
          </a:xfrm>
          <a:prstGeom prst="roundRect">
            <a:avLst>
              <a:gd name="adj" fmla="val 50000"/>
            </a:avLst>
          </a:prstGeom>
          <a:solidFill>
            <a:srgbClr val="02C39A"/>
          </a:solidFill>
          <a:ln/>
        </p:spPr>
      </p:sp>
      <p:sp>
        <p:nvSpPr>
          <p:cNvPr id="8" name="Text 5"/>
          <p:cNvSpPr/>
          <p:nvPr/>
        </p:nvSpPr>
        <p:spPr>
          <a:xfrm>
            <a:off x="841248" y="5166360"/>
            <a:ext cx="24688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A2E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Request a walkthrough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841248" y="617220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FA0A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GFMLabs  ·  Clinical Laboratory Information Management System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GFMLabs — Clinical LIMS</dc:title>
  <dc:subject>PptxGenJS Presentation</dc:subject>
  <dc:creator>GFMLabs</dc:creator>
  <cp:lastModifiedBy>GFMLabs</cp:lastModifiedBy>
  <cp:revision>1</cp:revision>
  <dcterms:created xsi:type="dcterms:W3CDTF">2026-07-29T03:12:54Z</dcterms:created>
  <dcterms:modified xsi:type="dcterms:W3CDTF">2026-07-29T03:12:54Z</dcterms:modified>
</cp:coreProperties>
</file>