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GPMLabs is a modern, web-based Laboratory Information Management System purpose-built for mining laboratories. Today we'll walk the complete workflow — from job and sample registration through batching, QC, result validation, and certified reporting.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system: the end-to-end lab workflow. Samples are received, prepared, and analysed; results are validated, approved by a reviewer, and issued as a certificate. Each transition is gated by permissions and captured in the audit trail, so the process is both controlled and fully traceable.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Quality control is built in, not bolted on. You configure QC rules, reference standards, blanks, and detection limits, and define acceptance criteria. As results come in, the system checks them against those criteria and holds or flags anything that fails — so bad data can't quietly reach a certificate.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Result entry keeps the full lineage of a number. We store the instrument value, the raw value before conversion, the numeric value after calculation, and the final reportable value. Because each stage is retained, the result is transparent and reproducible — and validation against QC and acceptance criteria happens before anything is approved.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action in GPMLabs is logged: creates, updates, and deletes, with the user, a timestamp, and the before-and-after values. This immutable history is what underpins regulatory and data-integrity compliance — you can always answer who changed what, and when.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system produces the reports a mining lab needs: the Certificate of Analysis for the client, plus batch, QC, and job reports for internal use. All of them export cleanly to PDF for distribution or Excel for further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Administrators manage all the reference data centrally: users and roles, the laboratories themselves, clients, storage locations, instruments, and analytical standards, along with general configuration. Because it's centralized, the master data stays consistent — and every change is audited.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Pulling it together, the payoff for the lab: greater efficiency and less manual work through automation; full traceability and regulatory compliance from the audit trail; stronger, enforced quality control; and faster turnaround from job creation to certified result.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ahead, the roadmap includes an AI assistant for natural-language queries, direct instrument integration, live dashboard analytics, mobile support for on-the-go handling and approvals, and broader API integrations. The platform keeps evolving with the lab's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completes the walkthrough — from job creation through batch processing, QC, result validation, and final reporting. I'd be glad to take questions or dive deeper into any part of the workflow for your lab.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our roadmap for the session. We'll move top to bottom: the platform, the core data model, the end-to-end lab workflow, quality control, reporting, and the security model that ties it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GPMLabs is delivered as a web application — no desktop installs. It is multi-tenant, so several labs can run isolated on one deployment. Security is role-based down to the action level, and every data change is written to an immutable audit trail.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Architecturally it's a clean three-tier system: a browser SPA talks to a REST API that owns all business logic and validation, backed by a secure multi-tenant database. Authentication and authorization sit in front of every request. The lab-specific capability is organized into modules — jobs, samples, schemes, batches, QC, and reporting.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Permissions are role-based and granular — each capability is a feature plus an action such as read, create, update, or validate. Administrators manage the system; managers oversee the lab; technicians do the bench work; reviewers approve; and read-only users can consult data without changing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starts with a job. It gathers the client and project information, the samples, the analytical schemes and their procedures, plus any attachments. The job carries a status that moves from draft through active, in-progress, validated, and finally reported — so anyone can see where the work stands.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Samples are registered with a type and identity, and can be barcoded for fast, accurate handling. From there the system tracks each sample's state and storage location. Crucially, it maintains an unbroken chain of custody — from receipt, through job assignment and preparation, into analysis, and out to a validated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Schemes define which analyses run; procedures define the method behind each scheme. Split schemes let one sample flow into several analytical streams. And the QC building blocks — standards, blanks, and duplicates — are configured here so they're woven into the work automatically rather than added by hand.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it's time to analyse, GPMLabs builds the batches for you — grouping samples by scheme and rules, and inserting the standards, blanks, and QC samples the method calls for. It can also generate boxes and the associated handling tasks, which feeds the Boxes workflow the lab uses to track physical progress.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slideLayout" Target="../slideLayouts/slideLayout1.xml"/><Relationship Id="rId1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1B22"/>
        </a:solidFill>
      </p:bgPr>
    </p:bg>
    <p:spTree>
      <p:nvGrpSpPr>
        <p:cNvPr id="1" name=""/>
        <p:cNvGrpSpPr/>
        <p:nvPr/>
      </p:nvGrpSpPr>
      <p:grpSpPr>
        <a:xfrm>
          <a:off x="0" y="0"/>
          <a:ext cx="0" cy="0"/>
          <a:chOff x="0" y="0"/>
          <a:chExt cx="0" cy="0"/>
        </a:xfrm>
      </p:grpSpPr>
      <p:sp>
        <p:nvSpPr>
          <p:cNvPr id="2" name="Shape 0"/>
          <p:cNvSpPr/>
          <p:nvPr/>
        </p:nvSpPr>
        <p:spPr>
          <a:xfrm>
            <a:off x="9326880" y="-1463040"/>
            <a:ext cx="4754880" cy="4754880"/>
          </a:xfrm>
          <a:prstGeom prst="ellipse">
            <a:avLst/>
          </a:prstGeom>
          <a:solidFill>
            <a:srgbClr val="2C7C90">
              <a:alpha val="18000"/>
            </a:srgbClr>
          </a:solidFill>
          <a:ln/>
        </p:spPr>
      </p:sp>
      <p:sp>
        <p:nvSpPr>
          <p:cNvPr id="3" name="Shape 1"/>
          <p:cNvSpPr/>
          <p:nvPr/>
        </p:nvSpPr>
        <p:spPr>
          <a:xfrm>
            <a:off x="10607040" y="3566160"/>
            <a:ext cx="4206240" cy="4206240"/>
          </a:xfrm>
          <a:prstGeom prst="ellipse">
            <a:avLst/>
          </a:prstGeom>
          <a:solidFill>
            <a:srgbClr val="D2892E">
              <a:alpha val="15000"/>
            </a:srgbClr>
          </a:solidFill>
          <a:ln/>
        </p:spPr>
      </p:sp>
      <p:sp>
        <p:nvSpPr>
          <p:cNvPr id="4" name="Shape 2"/>
          <p:cNvSpPr/>
          <p:nvPr/>
        </p:nvSpPr>
        <p:spPr>
          <a:xfrm>
            <a:off x="8503920" y="1463040"/>
            <a:ext cx="1371600" cy="1371600"/>
          </a:xfrm>
          <a:prstGeom prst="diamond">
            <a:avLst/>
          </a:prstGeom>
          <a:ln w="19050">
            <a:solidFill>
              <a:srgbClr val="2C7C90">
                <a:alpha val="60000"/>
              </a:srgbClr>
            </a:solidFill>
            <a:prstDash val="solid"/>
          </a:ln>
        </p:spPr>
      </p:sp>
      <p:sp>
        <p:nvSpPr>
          <p:cNvPr id="5" name="Shape 3"/>
          <p:cNvSpPr/>
          <p:nvPr/>
        </p:nvSpPr>
        <p:spPr>
          <a:xfrm>
            <a:off x="548640" y="777240"/>
            <a:ext cx="914400" cy="914400"/>
          </a:xfrm>
          <a:prstGeom prst="ellipse">
            <a:avLst/>
          </a:prstGeom>
          <a:solidFill>
            <a:srgbClr val="2C7C90"/>
          </a:solidFill>
          <a:ln/>
        </p:spPr>
      </p:sp>
      <p:pic>
        <p:nvPicPr>
          <p:cNvPr id="6" name="Image 0" descr="preencoded.png">    </p:cNvPr>
          <p:cNvPicPr>
            <a:picLocks noChangeAspect="1"/>
          </p:cNvPicPr>
          <p:nvPr/>
        </p:nvPicPr>
        <p:blipFill>
          <a:blip r:embed="rId1"/>
          <a:stretch>
            <a:fillRect/>
          </a:stretch>
        </p:blipFill>
        <p:spPr>
          <a:xfrm>
            <a:off x="786384" y="1014984"/>
            <a:ext cx="438912" cy="438912"/>
          </a:xfrm>
          <a:prstGeom prst="rect">
            <a:avLst/>
          </a:prstGeom>
        </p:spPr>
      </p:pic>
      <p:sp>
        <p:nvSpPr>
          <p:cNvPr id="7" name="Text 4"/>
          <p:cNvSpPr/>
          <p:nvPr/>
        </p:nvSpPr>
        <p:spPr>
          <a:xfrm>
            <a:off x="548640" y="2212848"/>
            <a:ext cx="9601200" cy="365760"/>
          </a:xfrm>
          <a:prstGeom prst="rect">
            <a:avLst/>
          </a:prstGeom>
          <a:noFill/>
          <a:ln/>
        </p:spPr>
        <p:txBody>
          <a:bodyPr wrap="square" rtlCol="0" anchor="ctr"/>
          <a:lstStyle/>
          <a:p>
            <a:pPr indent="0" marL="0">
              <a:buNone/>
            </a:pPr>
            <a:r>
              <a:rPr lang="en-US" sz="1400" b="1" spc="300" kern="0" dirty="0">
                <a:solidFill>
                  <a:srgbClr val="D2892E"/>
                </a:solidFill>
                <a:latin typeface="Calibri" pitchFamily="34" charset="0"/>
                <a:ea typeface="Calibri" pitchFamily="34" charset="-122"/>
                <a:cs typeface="Calibri" pitchFamily="34" charset="-120"/>
              </a:rPr>
              <a:t>MINING LABORATORY INFORMATION MANAGEMENT</a:t>
            </a:r>
            <a:endParaRPr lang="en-US" sz="1400" dirty="0"/>
          </a:p>
        </p:txBody>
      </p:sp>
      <p:sp>
        <p:nvSpPr>
          <p:cNvPr id="8" name="Text 5"/>
          <p:cNvSpPr/>
          <p:nvPr/>
        </p:nvSpPr>
        <p:spPr>
          <a:xfrm>
            <a:off x="521208" y="2606040"/>
            <a:ext cx="10058400" cy="1188720"/>
          </a:xfrm>
          <a:prstGeom prst="rect">
            <a:avLst/>
          </a:prstGeom>
          <a:noFill/>
          <a:ln/>
        </p:spPr>
        <p:txBody>
          <a:bodyPr wrap="square" rtlCol="0" anchor="ctr"/>
          <a:lstStyle/>
          <a:p>
            <a:pPr indent="0" marL="0">
              <a:buNone/>
            </a:pPr>
            <a:r>
              <a:rPr lang="en-US" sz="6800" b="1" dirty="0">
                <a:solidFill>
                  <a:srgbClr val="FFFFFF"/>
                </a:solidFill>
                <a:latin typeface="Cambria" pitchFamily="34" charset="0"/>
                <a:ea typeface="Cambria" pitchFamily="34" charset="-122"/>
                <a:cs typeface="Cambria" pitchFamily="34" charset="-120"/>
              </a:rPr>
              <a:t>GPMLabs</a:t>
            </a:r>
            <a:endParaRPr lang="en-US" sz="6800" dirty="0"/>
          </a:p>
        </p:txBody>
      </p:sp>
      <p:sp>
        <p:nvSpPr>
          <p:cNvPr id="9" name="Text 6"/>
          <p:cNvSpPr/>
          <p:nvPr/>
        </p:nvSpPr>
        <p:spPr>
          <a:xfrm>
            <a:off x="548640" y="3840480"/>
            <a:ext cx="9052560" cy="1234440"/>
          </a:xfrm>
          <a:prstGeom prst="rect">
            <a:avLst/>
          </a:prstGeom>
          <a:noFill/>
          <a:ln/>
        </p:spPr>
        <p:txBody>
          <a:bodyPr wrap="square" rtlCol="0" anchor="ctr"/>
          <a:lstStyle/>
          <a:p>
            <a:pPr indent="0" marL="0">
              <a:lnSpc>
                <a:spcPct val="120000"/>
              </a:lnSpc>
              <a:buNone/>
            </a:pPr>
            <a:r>
              <a:rPr lang="en-US" sz="1450" dirty="0">
                <a:solidFill>
                  <a:srgbClr val="C7CFDA"/>
                </a:solidFill>
                <a:latin typeface="Calibri" pitchFamily="34" charset="0"/>
                <a:ea typeface="Calibri" pitchFamily="34" charset="-122"/>
                <a:cs typeface="Calibri" pitchFamily="34" charset="-120"/>
              </a:rPr>
              <a:t>GPMLabs is a modern, web-based LIMS that runs your entire sample lifecycle — from registration and scheme assignment, through batching, analysis and quality control, to validated results and certified reports — all on one secure, fully auditable platform.</a:t>
            </a:r>
            <a:endParaRPr lang="en-US" sz="1450" dirty="0"/>
          </a:p>
        </p:txBody>
      </p:sp>
      <p:sp>
        <p:nvSpPr>
          <p:cNvPr id="10" name="Shape 7"/>
          <p:cNvSpPr/>
          <p:nvPr/>
        </p:nvSpPr>
        <p:spPr>
          <a:xfrm>
            <a:off x="548640" y="5349240"/>
            <a:ext cx="6949440" cy="0"/>
          </a:xfrm>
          <a:prstGeom prst="line">
            <a:avLst/>
          </a:prstGeom>
          <a:noFill/>
          <a:ln w="12700">
            <a:solidFill>
              <a:srgbClr val="3A4552"/>
            </a:solidFill>
            <a:prstDash val="solid"/>
          </a:ln>
        </p:spPr>
      </p:sp>
      <p:sp>
        <p:nvSpPr>
          <p:cNvPr id="11" name="Text 8"/>
          <p:cNvSpPr/>
          <p:nvPr/>
        </p:nvSpPr>
        <p:spPr>
          <a:xfrm>
            <a:off x="548640" y="5486400"/>
            <a:ext cx="10058400" cy="365760"/>
          </a:xfrm>
          <a:prstGeom prst="rect">
            <a:avLst/>
          </a:prstGeom>
          <a:noFill/>
          <a:ln/>
        </p:spPr>
        <p:txBody>
          <a:bodyPr wrap="square" rtlCol="0" anchor="ctr"/>
          <a:lstStyle/>
          <a:p>
            <a:pPr algn="l" indent="0" marL="0">
              <a:buNone/>
            </a:pPr>
            <a:r>
              <a:rPr lang="en-US" sz="1300" b="1" dirty="0">
                <a:solidFill>
                  <a:srgbClr val="FFFFFF"/>
                </a:solidFill>
                <a:latin typeface="Calibri" pitchFamily="34" charset="0"/>
                <a:ea typeface="Calibri" pitchFamily="34" charset="-122"/>
                <a:cs typeface="Calibri" pitchFamily="34" charset="-120"/>
              </a:rPr>
              <a:t>Product Demonstration</a:t>
            </a:r>
            <a:pPr algn="l" indent="0" marL="0">
              <a:buNone/>
            </a:pPr>
            <a:r>
              <a:rPr lang="en-US" sz="1300" dirty="0">
                <a:solidFill>
                  <a:srgbClr val="9AA3B2"/>
                </a:solidFill>
                <a:latin typeface="Calibri" pitchFamily="34" charset="0"/>
                <a:ea typeface="Calibri" pitchFamily="34" charset="-122"/>
                <a:cs typeface="Calibri" pitchFamily="34" charset="-120"/>
              </a:rPr>
              <a:t>     |     Presented by the GPMLabs Team     |     July 2026</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71B22"/>
        </a:solidFill>
      </p:bgPr>
    </p:bg>
    <p:spTree>
      <p:nvGrpSpPr>
        <p:cNvPr id="1" name=""/>
        <p:cNvGrpSpPr/>
        <p:nvPr/>
      </p:nvGrpSpPr>
      <p:grpSpPr>
        <a:xfrm>
          <a:off x="0" y="0"/>
          <a:ext cx="0" cy="0"/>
          <a:chOff x="0" y="0"/>
          <a:chExt cx="0" cy="0"/>
        </a:xfrm>
      </p:grpSpPr>
      <p:sp>
        <p:nvSpPr>
          <p:cNvPr id="2" name="Text 0"/>
          <p:cNvSpPr/>
          <p:nvPr/>
        </p:nvSpPr>
        <p:spPr>
          <a:xfrm>
            <a:off x="548640" y="457200"/>
            <a:ext cx="7315200" cy="274320"/>
          </a:xfrm>
          <a:prstGeom prst="rect">
            <a:avLst/>
          </a:prstGeom>
          <a:noFill/>
          <a:ln/>
        </p:spPr>
        <p:txBody>
          <a:bodyPr wrap="square" rtlCol="0" anchor="ctr"/>
          <a:lstStyle/>
          <a:p>
            <a:pPr indent="0" marL="0">
              <a:buNone/>
            </a:pPr>
            <a:r>
              <a:rPr lang="en-US" sz="1200" b="1" spc="300" kern="0" dirty="0">
                <a:solidFill>
                  <a:srgbClr val="D2892E"/>
                </a:solidFill>
                <a:latin typeface="Calibri" pitchFamily="34" charset="0"/>
                <a:ea typeface="Calibri" pitchFamily="34" charset="-122"/>
                <a:cs typeface="Calibri" pitchFamily="34" charset="-120"/>
              </a:rPr>
              <a:t>END TO END</a:t>
            </a:r>
            <a:endParaRPr lang="en-US" sz="1200" dirty="0"/>
          </a:p>
        </p:txBody>
      </p:sp>
      <p:sp>
        <p:nvSpPr>
          <p:cNvPr id="3" name="Text 1"/>
          <p:cNvSpPr/>
          <p:nvPr/>
        </p:nvSpPr>
        <p:spPr>
          <a:xfrm>
            <a:off x="548640" y="749808"/>
            <a:ext cx="10515600" cy="64008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The Complete Laboratory Workflow</a:t>
            </a:r>
            <a:endParaRPr lang="en-US" sz="3200" dirty="0"/>
          </a:p>
        </p:txBody>
      </p:sp>
      <p:sp>
        <p:nvSpPr>
          <p:cNvPr id="4" name="Shape 2"/>
          <p:cNvSpPr/>
          <p:nvPr/>
        </p:nvSpPr>
        <p:spPr>
          <a:xfrm>
            <a:off x="1399032" y="3108960"/>
            <a:ext cx="9393631" cy="0"/>
          </a:xfrm>
          <a:prstGeom prst="line">
            <a:avLst/>
          </a:prstGeom>
          <a:noFill/>
          <a:ln w="25400">
            <a:solidFill>
              <a:srgbClr val="3A4552"/>
            </a:solidFill>
            <a:prstDash val="dash"/>
          </a:ln>
        </p:spPr>
      </p:sp>
      <p:sp>
        <p:nvSpPr>
          <p:cNvPr id="5" name="Shape 3"/>
          <p:cNvSpPr/>
          <p:nvPr/>
        </p:nvSpPr>
        <p:spPr>
          <a:xfrm>
            <a:off x="941832" y="2651760"/>
            <a:ext cx="914400" cy="914400"/>
          </a:xfrm>
          <a:prstGeom prst="ellipse">
            <a:avLst/>
          </a:prstGeom>
          <a:solidFill>
            <a:srgbClr val="D2892E"/>
          </a:solidFill>
          <a:ln/>
        </p:spPr>
      </p:sp>
      <p:pic>
        <p:nvPicPr>
          <p:cNvPr id="6" name="Image 0" descr="preencoded.png">    </p:cNvPr>
          <p:cNvPicPr>
            <a:picLocks noChangeAspect="1"/>
          </p:cNvPicPr>
          <p:nvPr/>
        </p:nvPicPr>
        <p:blipFill>
          <a:blip r:embed="rId1"/>
          <a:stretch>
            <a:fillRect/>
          </a:stretch>
        </p:blipFill>
        <p:spPr>
          <a:xfrm>
            <a:off x="1179576" y="2889504"/>
            <a:ext cx="438912" cy="438912"/>
          </a:xfrm>
          <a:prstGeom prst="rect">
            <a:avLst/>
          </a:prstGeom>
        </p:spPr>
      </p:pic>
      <p:sp>
        <p:nvSpPr>
          <p:cNvPr id="7" name="Shape 4"/>
          <p:cNvSpPr/>
          <p:nvPr/>
        </p:nvSpPr>
        <p:spPr>
          <a:xfrm>
            <a:off x="1563624" y="2606040"/>
            <a:ext cx="384048" cy="384048"/>
          </a:xfrm>
          <a:prstGeom prst="ellipse">
            <a:avLst/>
          </a:prstGeom>
          <a:solidFill>
            <a:srgbClr val="171B22"/>
          </a:solidFill>
          <a:ln w="19050">
            <a:solidFill>
              <a:srgbClr val="FFFFFF"/>
            </a:solidFill>
            <a:prstDash val="solid"/>
          </a:ln>
        </p:spPr>
      </p:sp>
      <p:sp>
        <p:nvSpPr>
          <p:cNvPr id="8" name="Text 5"/>
          <p:cNvSpPr/>
          <p:nvPr/>
        </p:nvSpPr>
        <p:spPr>
          <a:xfrm>
            <a:off x="1563624"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1</a:t>
            </a:r>
            <a:endParaRPr lang="en-US" sz="1200" dirty="0"/>
          </a:p>
        </p:txBody>
      </p:sp>
      <p:sp>
        <p:nvSpPr>
          <p:cNvPr id="9" name="Text 6"/>
          <p:cNvSpPr/>
          <p:nvPr/>
        </p:nvSpPr>
        <p:spPr>
          <a:xfrm>
            <a:off x="457200"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Receive</a:t>
            </a:r>
            <a:endParaRPr lang="en-US" sz="1500" dirty="0"/>
          </a:p>
        </p:txBody>
      </p:sp>
      <p:sp>
        <p:nvSpPr>
          <p:cNvPr id="10" name="Text 7"/>
          <p:cNvSpPr/>
          <p:nvPr/>
        </p:nvSpPr>
        <p:spPr>
          <a:xfrm>
            <a:off x="411480"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Samples logged in</a:t>
            </a:r>
            <a:endParaRPr lang="en-US" sz="1050" dirty="0"/>
          </a:p>
        </p:txBody>
      </p:sp>
      <p:sp>
        <p:nvSpPr>
          <p:cNvPr id="11" name="Shape 8"/>
          <p:cNvSpPr/>
          <p:nvPr/>
        </p:nvSpPr>
        <p:spPr>
          <a:xfrm>
            <a:off x="2820558" y="2651760"/>
            <a:ext cx="914400" cy="91440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3058302" y="2889504"/>
            <a:ext cx="438912" cy="438912"/>
          </a:xfrm>
          <a:prstGeom prst="rect">
            <a:avLst/>
          </a:prstGeom>
        </p:spPr>
      </p:pic>
      <p:sp>
        <p:nvSpPr>
          <p:cNvPr id="13" name="Shape 9"/>
          <p:cNvSpPr/>
          <p:nvPr/>
        </p:nvSpPr>
        <p:spPr>
          <a:xfrm>
            <a:off x="3442350" y="2606040"/>
            <a:ext cx="384048" cy="384048"/>
          </a:xfrm>
          <a:prstGeom prst="ellipse">
            <a:avLst/>
          </a:prstGeom>
          <a:solidFill>
            <a:srgbClr val="171B22"/>
          </a:solidFill>
          <a:ln w="19050">
            <a:solidFill>
              <a:srgbClr val="FFFFFF"/>
            </a:solidFill>
            <a:prstDash val="solid"/>
          </a:ln>
        </p:spPr>
      </p:sp>
      <p:sp>
        <p:nvSpPr>
          <p:cNvPr id="14" name="Text 10"/>
          <p:cNvSpPr/>
          <p:nvPr/>
        </p:nvSpPr>
        <p:spPr>
          <a:xfrm>
            <a:off x="3442350"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2</a:t>
            </a:r>
            <a:endParaRPr lang="en-US" sz="1200" dirty="0"/>
          </a:p>
        </p:txBody>
      </p:sp>
      <p:sp>
        <p:nvSpPr>
          <p:cNvPr id="15" name="Text 11"/>
          <p:cNvSpPr/>
          <p:nvPr/>
        </p:nvSpPr>
        <p:spPr>
          <a:xfrm>
            <a:off x="2335926"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Prepare</a:t>
            </a:r>
            <a:endParaRPr lang="en-US" sz="1500" dirty="0"/>
          </a:p>
        </p:txBody>
      </p:sp>
      <p:sp>
        <p:nvSpPr>
          <p:cNvPr id="16" name="Text 12"/>
          <p:cNvSpPr/>
          <p:nvPr/>
        </p:nvSpPr>
        <p:spPr>
          <a:xfrm>
            <a:off x="2290206"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Sample preparation</a:t>
            </a:r>
            <a:endParaRPr lang="en-US" sz="1050" dirty="0"/>
          </a:p>
        </p:txBody>
      </p:sp>
      <p:sp>
        <p:nvSpPr>
          <p:cNvPr id="17" name="Shape 13"/>
          <p:cNvSpPr/>
          <p:nvPr/>
        </p:nvSpPr>
        <p:spPr>
          <a:xfrm>
            <a:off x="4699284" y="2651760"/>
            <a:ext cx="914400" cy="914400"/>
          </a:xfrm>
          <a:prstGeom prst="ellipse">
            <a:avLst/>
          </a:prstGeom>
          <a:solidFill>
            <a:srgbClr val="D2892E"/>
          </a:solidFill>
          <a:ln/>
        </p:spPr>
      </p:sp>
      <p:pic>
        <p:nvPicPr>
          <p:cNvPr id="18" name="Image 2" descr="preencoded.png">    </p:cNvPr>
          <p:cNvPicPr>
            <a:picLocks noChangeAspect="1"/>
          </p:cNvPicPr>
          <p:nvPr/>
        </p:nvPicPr>
        <p:blipFill>
          <a:blip r:embed="rId3"/>
          <a:stretch>
            <a:fillRect/>
          </a:stretch>
        </p:blipFill>
        <p:spPr>
          <a:xfrm>
            <a:off x="4937028" y="2889504"/>
            <a:ext cx="438912" cy="438912"/>
          </a:xfrm>
          <a:prstGeom prst="rect">
            <a:avLst/>
          </a:prstGeom>
        </p:spPr>
      </p:pic>
      <p:sp>
        <p:nvSpPr>
          <p:cNvPr id="19" name="Shape 14"/>
          <p:cNvSpPr/>
          <p:nvPr/>
        </p:nvSpPr>
        <p:spPr>
          <a:xfrm>
            <a:off x="5321076" y="2606040"/>
            <a:ext cx="384048" cy="384048"/>
          </a:xfrm>
          <a:prstGeom prst="ellipse">
            <a:avLst/>
          </a:prstGeom>
          <a:solidFill>
            <a:srgbClr val="171B22"/>
          </a:solidFill>
          <a:ln w="19050">
            <a:solidFill>
              <a:srgbClr val="FFFFFF"/>
            </a:solidFill>
            <a:prstDash val="solid"/>
          </a:ln>
        </p:spPr>
      </p:sp>
      <p:sp>
        <p:nvSpPr>
          <p:cNvPr id="20" name="Text 15"/>
          <p:cNvSpPr/>
          <p:nvPr/>
        </p:nvSpPr>
        <p:spPr>
          <a:xfrm>
            <a:off x="5321076"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3</a:t>
            </a:r>
            <a:endParaRPr lang="en-US" sz="1200" dirty="0"/>
          </a:p>
        </p:txBody>
      </p:sp>
      <p:sp>
        <p:nvSpPr>
          <p:cNvPr id="21" name="Text 16"/>
          <p:cNvSpPr/>
          <p:nvPr/>
        </p:nvSpPr>
        <p:spPr>
          <a:xfrm>
            <a:off x="4214652"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Analysis</a:t>
            </a:r>
            <a:endParaRPr lang="en-US" sz="1500" dirty="0"/>
          </a:p>
        </p:txBody>
      </p:sp>
      <p:sp>
        <p:nvSpPr>
          <p:cNvPr id="22" name="Text 17"/>
          <p:cNvSpPr/>
          <p:nvPr/>
        </p:nvSpPr>
        <p:spPr>
          <a:xfrm>
            <a:off x="4168932"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Instrument run</a:t>
            </a:r>
            <a:endParaRPr lang="en-US" sz="1050" dirty="0"/>
          </a:p>
        </p:txBody>
      </p:sp>
      <p:sp>
        <p:nvSpPr>
          <p:cNvPr id="23" name="Shape 18"/>
          <p:cNvSpPr/>
          <p:nvPr/>
        </p:nvSpPr>
        <p:spPr>
          <a:xfrm>
            <a:off x="6578011" y="2651760"/>
            <a:ext cx="914400" cy="914400"/>
          </a:xfrm>
          <a:prstGeom prst="ellipse">
            <a:avLst/>
          </a:prstGeom>
          <a:solidFill>
            <a:srgbClr val="2C7C90"/>
          </a:solidFill>
          <a:ln/>
        </p:spPr>
      </p:sp>
      <p:pic>
        <p:nvPicPr>
          <p:cNvPr id="24" name="Image 3" descr="preencoded.png">    </p:cNvPr>
          <p:cNvPicPr>
            <a:picLocks noChangeAspect="1"/>
          </p:cNvPicPr>
          <p:nvPr/>
        </p:nvPicPr>
        <p:blipFill>
          <a:blip r:embed="rId4"/>
          <a:stretch>
            <a:fillRect/>
          </a:stretch>
        </p:blipFill>
        <p:spPr>
          <a:xfrm>
            <a:off x="6815755" y="2889504"/>
            <a:ext cx="438912" cy="438912"/>
          </a:xfrm>
          <a:prstGeom prst="rect">
            <a:avLst/>
          </a:prstGeom>
        </p:spPr>
      </p:pic>
      <p:sp>
        <p:nvSpPr>
          <p:cNvPr id="25" name="Shape 19"/>
          <p:cNvSpPr/>
          <p:nvPr/>
        </p:nvSpPr>
        <p:spPr>
          <a:xfrm>
            <a:off x="7199803" y="2606040"/>
            <a:ext cx="384048" cy="384048"/>
          </a:xfrm>
          <a:prstGeom prst="ellipse">
            <a:avLst/>
          </a:prstGeom>
          <a:solidFill>
            <a:srgbClr val="171B22"/>
          </a:solidFill>
          <a:ln w="19050">
            <a:solidFill>
              <a:srgbClr val="FFFFFF"/>
            </a:solidFill>
            <a:prstDash val="solid"/>
          </a:ln>
        </p:spPr>
      </p:sp>
      <p:sp>
        <p:nvSpPr>
          <p:cNvPr id="26" name="Text 20"/>
          <p:cNvSpPr/>
          <p:nvPr/>
        </p:nvSpPr>
        <p:spPr>
          <a:xfrm>
            <a:off x="7199803"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4</a:t>
            </a:r>
            <a:endParaRPr lang="en-US" sz="1200" dirty="0"/>
          </a:p>
        </p:txBody>
      </p:sp>
      <p:sp>
        <p:nvSpPr>
          <p:cNvPr id="27" name="Text 21"/>
          <p:cNvSpPr/>
          <p:nvPr/>
        </p:nvSpPr>
        <p:spPr>
          <a:xfrm>
            <a:off x="6093379"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Validation</a:t>
            </a:r>
            <a:endParaRPr lang="en-US" sz="1500" dirty="0"/>
          </a:p>
        </p:txBody>
      </p:sp>
      <p:sp>
        <p:nvSpPr>
          <p:cNvPr id="28" name="Text 22"/>
          <p:cNvSpPr/>
          <p:nvPr/>
        </p:nvSpPr>
        <p:spPr>
          <a:xfrm>
            <a:off x="6047659"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Results checked</a:t>
            </a:r>
            <a:endParaRPr lang="en-US" sz="1050" dirty="0"/>
          </a:p>
        </p:txBody>
      </p:sp>
      <p:sp>
        <p:nvSpPr>
          <p:cNvPr id="29" name="Shape 23"/>
          <p:cNvSpPr/>
          <p:nvPr/>
        </p:nvSpPr>
        <p:spPr>
          <a:xfrm>
            <a:off x="8456737" y="2651760"/>
            <a:ext cx="914400" cy="914400"/>
          </a:xfrm>
          <a:prstGeom prst="ellipse">
            <a:avLst/>
          </a:prstGeom>
          <a:solidFill>
            <a:srgbClr val="D2892E"/>
          </a:solidFill>
          <a:ln/>
        </p:spPr>
      </p:sp>
      <p:pic>
        <p:nvPicPr>
          <p:cNvPr id="30" name="Image 4" descr="preencoded.png">    </p:cNvPr>
          <p:cNvPicPr>
            <a:picLocks noChangeAspect="1"/>
          </p:cNvPicPr>
          <p:nvPr/>
        </p:nvPicPr>
        <p:blipFill>
          <a:blip r:embed="rId5"/>
          <a:stretch>
            <a:fillRect/>
          </a:stretch>
        </p:blipFill>
        <p:spPr>
          <a:xfrm>
            <a:off x="8694481" y="2889504"/>
            <a:ext cx="438912" cy="438912"/>
          </a:xfrm>
          <a:prstGeom prst="rect">
            <a:avLst/>
          </a:prstGeom>
        </p:spPr>
      </p:pic>
      <p:sp>
        <p:nvSpPr>
          <p:cNvPr id="31" name="Shape 24"/>
          <p:cNvSpPr/>
          <p:nvPr/>
        </p:nvSpPr>
        <p:spPr>
          <a:xfrm>
            <a:off x="9078529" y="2606040"/>
            <a:ext cx="384048" cy="384048"/>
          </a:xfrm>
          <a:prstGeom prst="ellipse">
            <a:avLst/>
          </a:prstGeom>
          <a:solidFill>
            <a:srgbClr val="171B22"/>
          </a:solidFill>
          <a:ln w="19050">
            <a:solidFill>
              <a:srgbClr val="FFFFFF"/>
            </a:solidFill>
            <a:prstDash val="solid"/>
          </a:ln>
        </p:spPr>
      </p:sp>
      <p:sp>
        <p:nvSpPr>
          <p:cNvPr id="32" name="Text 25"/>
          <p:cNvSpPr/>
          <p:nvPr/>
        </p:nvSpPr>
        <p:spPr>
          <a:xfrm>
            <a:off x="9078529"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5</a:t>
            </a:r>
            <a:endParaRPr lang="en-US" sz="1200" dirty="0"/>
          </a:p>
        </p:txBody>
      </p:sp>
      <p:sp>
        <p:nvSpPr>
          <p:cNvPr id="33" name="Text 26"/>
          <p:cNvSpPr/>
          <p:nvPr/>
        </p:nvSpPr>
        <p:spPr>
          <a:xfrm>
            <a:off x="7972105"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Approval</a:t>
            </a:r>
            <a:endParaRPr lang="en-US" sz="1500" dirty="0"/>
          </a:p>
        </p:txBody>
      </p:sp>
      <p:sp>
        <p:nvSpPr>
          <p:cNvPr id="34" name="Text 27"/>
          <p:cNvSpPr/>
          <p:nvPr/>
        </p:nvSpPr>
        <p:spPr>
          <a:xfrm>
            <a:off x="7926385"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Reviewer signs off</a:t>
            </a:r>
            <a:endParaRPr lang="en-US" sz="1050" dirty="0"/>
          </a:p>
        </p:txBody>
      </p:sp>
      <p:sp>
        <p:nvSpPr>
          <p:cNvPr id="35" name="Shape 28"/>
          <p:cNvSpPr/>
          <p:nvPr/>
        </p:nvSpPr>
        <p:spPr>
          <a:xfrm>
            <a:off x="10335463" y="2651760"/>
            <a:ext cx="914400" cy="914400"/>
          </a:xfrm>
          <a:prstGeom prst="ellipse">
            <a:avLst/>
          </a:prstGeom>
          <a:solidFill>
            <a:srgbClr val="2C7C90"/>
          </a:solidFill>
          <a:ln/>
        </p:spPr>
      </p:sp>
      <p:pic>
        <p:nvPicPr>
          <p:cNvPr id="36" name="Image 5" descr="preencoded.png">    </p:cNvPr>
          <p:cNvPicPr>
            <a:picLocks noChangeAspect="1"/>
          </p:cNvPicPr>
          <p:nvPr/>
        </p:nvPicPr>
        <p:blipFill>
          <a:blip r:embed="rId6"/>
          <a:stretch>
            <a:fillRect/>
          </a:stretch>
        </p:blipFill>
        <p:spPr>
          <a:xfrm>
            <a:off x="10573207" y="2889504"/>
            <a:ext cx="438912" cy="438912"/>
          </a:xfrm>
          <a:prstGeom prst="rect">
            <a:avLst/>
          </a:prstGeom>
        </p:spPr>
      </p:pic>
      <p:sp>
        <p:nvSpPr>
          <p:cNvPr id="37" name="Shape 29"/>
          <p:cNvSpPr/>
          <p:nvPr/>
        </p:nvSpPr>
        <p:spPr>
          <a:xfrm>
            <a:off x="10957255" y="2606040"/>
            <a:ext cx="384048" cy="384048"/>
          </a:xfrm>
          <a:prstGeom prst="ellipse">
            <a:avLst/>
          </a:prstGeom>
          <a:solidFill>
            <a:srgbClr val="171B22"/>
          </a:solidFill>
          <a:ln w="19050">
            <a:solidFill>
              <a:srgbClr val="FFFFFF"/>
            </a:solidFill>
            <a:prstDash val="solid"/>
          </a:ln>
        </p:spPr>
      </p:sp>
      <p:sp>
        <p:nvSpPr>
          <p:cNvPr id="38" name="Text 30"/>
          <p:cNvSpPr/>
          <p:nvPr/>
        </p:nvSpPr>
        <p:spPr>
          <a:xfrm>
            <a:off x="10957255" y="2606040"/>
            <a:ext cx="384048" cy="384048"/>
          </a:xfrm>
          <a:prstGeom prst="rect">
            <a:avLst/>
          </a:prstGeom>
          <a:noFill/>
          <a:ln/>
        </p:spPr>
        <p:txBody>
          <a:bodyPr wrap="square" rtlCol="0" anchor="ctr"/>
          <a:lstStyle/>
          <a:p>
            <a:pPr algn="ctr" indent="0" marL="0">
              <a:buNone/>
            </a:pPr>
            <a:r>
              <a:rPr lang="en-US" sz="1200" b="1" dirty="0">
                <a:solidFill>
                  <a:srgbClr val="FFFFFF"/>
                </a:solidFill>
                <a:latin typeface="Cambria" pitchFamily="34" charset="0"/>
                <a:ea typeface="Cambria" pitchFamily="34" charset="-122"/>
                <a:cs typeface="Cambria" pitchFamily="34" charset="-120"/>
              </a:rPr>
              <a:t>6</a:t>
            </a:r>
            <a:endParaRPr lang="en-US" sz="1200" dirty="0"/>
          </a:p>
        </p:txBody>
      </p:sp>
      <p:sp>
        <p:nvSpPr>
          <p:cNvPr id="39" name="Text 31"/>
          <p:cNvSpPr/>
          <p:nvPr/>
        </p:nvSpPr>
        <p:spPr>
          <a:xfrm>
            <a:off x="9850831" y="3703320"/>
            <a:ext cx="1883664" cy="365760"/>
          </a:xfrm>
          <a:prstGeom prst="rect">
            <a:avLst/>
          </a:prstGeom>
          <a:noFill/>
          <a:ln/>
        </p:spPr>
        <p:txBody>
          <a:bodyPr wrap="square"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Reporting</a:t>
            </a:r>
            <a:endParaRPr lang="en-US" sz="1500" dirty="0"/>
          </a:p>
        </p:txBody>
      </p:sp>
      <p:sp>
        <p:nvSpPr>
          <p:cNvPr id="40" name="Text 32"/>
          <p:cNvSpPr/>
          <p:nvPr/>
        </p:nvSpPr>
        <p:spPr>
          <a:xfrm>
            <a:off x="9805111" y="4069080"/>
            <a:ext cx="1975104" cy="548640"/>
          </a:xfrm>
          <a:prstGeom prst="rect">
            <a:avLst/>
          </a:prstGeom>
          <a:noFill/>
          <a:ln/>
        </p:spPr>
        <p:txBody>
          <a:bodyPr wrap="square" rtlCol="0" anchor="ctr"/>
          <a:lstStyle/>
          <a:p>
            <a:pPr algn="ctr" indent="0" marL="0">
              <a:lnSpc>
                <a:spcPct val="100000"/>
              </a:lnSpc>
              <a:buNone/>
            </a:pPr>
            <a:r>
              <a:rPr lang="en-US" sz="1050" dirty="0">
                <a:solidFill>
                  <a:srgbClr val="9AA3B2"/>
                </a:solidFill>
                <a:latin typeface="Calibri" pitchFamily="34" charset="0"/>
                <a:ea typeface="Calibri" pitchFamily="34" charset="-122"/>
                <a:cs typeface="Calibri" pitchFamily="34" charset="-120"/>
              </a:rPr>
              <a:t>Certificate issued</a:t>
            </a:r>
            <a:endParaRPr lang="en-US" sz="1050" dirty="0"/>
          </a:p>
        </p:txBody>
      </p:sp>
      <p:sp>
        <p:nvSpPr>
          <p:cNvPr id="41" name="Shape 33"/>
          <p:cNvSpPr/>
          <p:nvPr/>
        </p:nvSpPr>
        <p:spPr>
          <a:xfrm>
            <a:off x="548640" y="5257800"/>
            <a:ext cx="11094415" cy="960120"/>
          </a:xfrm>
          <a:prstGeom prst="roundRect">
            <a:avLst>
              <a:gd name="adj" fmla="val 9524"/>
            </a:avLst>
          </a:prstGeom>
          <a:solidFill>
            <a:srgbClr val="212732"/>
          </a:solidFill>
          <a:ln w="12700">
            <a:solidFill>
              <a:srgbClr val="3A4552"/>
            </a:solidFill>
            <a:prstDash val="solid"/>
          </a:ln>
        </p:spPr>
      </p:sp>
      <p:pic>
        <p:nvPicPr>
          <p:cNvPr id="42" name="Image 6" descr="preencoded.png">    </p:cNvPr>
          <p:cNvPicPr>
            <a:picLocks noChangeAspect="1"/>
          </p:cNvPicPr>
          <p:nvPr/>
        </p:nvPicPr>
        <p:blipFill>
          <a:blip r:embed="rId7"/>
          <a:stretch>
            <a:fillRect/>
          </a:stretch>
        </p:blipFill>
        <p:spPr>
          <a:xfrm>
            <a:off x="822960" y="5504688"/>
            <a:ext cx="457200" cy="457200"/>
          </a:xfrm>
          <a:prstGeom prst="rect">
            <a:avLst/>
          </a:prstGeom>
        </p:spPr>
      </p:pic>
      <p:sp>
        <p:nvSpPr>
          <p:cNvPr id="43" name="Text 34"/>
          <p:cNvSpPr/>
          <p:nvPr/>
        </p:nvSpPr>
        <p:spPr>
          <a:xfrm>
            <a:off x="1463040" y="5257800"/>
            <a:ext cx="9905695" cy="960120"/>
          </a:xfrm>
          <a:prstGeom prst="rect">
            <a:avLst/>
          </a:prstGeom>
          <a:noFill/>
          <a:ln/>
        </p:spPr>
        <p:txBody>
          <a:bodyPr wrap="square" rtlCol="0" anchor="ctr"/>
          <a:lstStyle/>
          <a:p>
            <a:pPr indent="0" marL="0">
              <a:lnSpc>
                <a:spcPct val="110000"/>
              </a:lnSpc>
              <a:buNone/>
            </a:pPr>
            <a:r>
              <a:rPr lang="en-US" sz="1350" dirty="0">
                <a:solidFill>
                  <a:srgbClr val="D7DEE7"/>
                </a:solidFill>
                <a:latin typeface="Calibri" pitchFamily="34" charset="0"/>
                <a:ea typeface="Calibri" pitchFamily="34" charset="-122"/>
                <a:cs typeface="Calibri" pitchFamily="34" charset="-120"/>
              </a:rPr>
              <a:t>Every step is permission-gated and written to the audit trail — nothing moves forward without the right role and a recorded action.</a:t>
            </a:r>
            <a:endParaRPr lang="en-US" sz="1350" dirty="0"/>
          </a:p>
        </p:txBody>
      </p:sp>
      <p:sp>
        <p:nvSpPr>
          <p:cNvPr id="44" name="Text 35"/>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10</a:t>
            </a:r>
            <a:endParaRPr lang="en-US" sz="900" dirty="0"/>
          </a:p>
        </p:txBody>
      </p:sp>
      <p:sp>
        <p:nvSpPr>
          <p:cNvPr id="45" name="Text 36"/>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DATA INTEGRITY</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Quality Control</a:t>
            </a:r>
            <a:endParaRPr lang="en-US" sz="3200" dirty="0"/>
          </a:p>
        </p:txBody>
      </p:sp>
      <p:sp>
        <p:nvSpPr>
          <p:cNvPr id="4" name="Text 2"/>
          <p:cNvSpPr/>
          <p:nvPr/>
        </p:nvSpPr>
        <p:spPr>
          <a:xfrm>
            <a:off x="548640" y="1481328"/>
            <a:ext cx="10881360" cy="36576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Quality control is built into every step — configured up front and enforced automatically as results arrive.</a:t>
            </a:r>
            <a:endParaRPr lang="en-US" sz="1400" dirty="0"/>
          </a:p>
        </p:txBody>
      </p:sp>
      <p:sp>
        <p:nvSpPr>
          <p:cNvPr id="5" name="Shape 3"/>
          <p:cNvSpPr/>
          <p:nvPr/>
        </p:nvSpPr>
        <p:spPr>
          <a:xfrm>
            <a:off x="54864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777240" y="2331720"/>
            <a:ext cx="640080" cy="64008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43661" y="2498141"/>
            <a:ext cx="307238" cy="307238"/>
          </a:xfrm>
          <a:prstGeom prst="rect">
            <a:avLst/>
          </a:prstGeom>
        </p:spPr>
      </p:pic>
      <p:sp>
        <p:nvSpPr>
          <p:cNvPr id="8" name="Text 5"/>
          <p:cNvSpPr/>
          <p:nvPr/>
        </p:nvSpPr>
        <p:spPr>
          <a:xfrm>
            <a:off x="153619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QC Configuration</a:t>
            </a:r>
            <a:endParaRPr lang="en-US" sz="1450" dirty="0"/>
          </a:p>
        </p:txBody>
      </p:sp>
      <p:sp>
        <p:nvSpPr>
          <p:cNvPr id="9" name="Text 6"/>
          <p:cNvSpPr/>
          <p:nvPr/>
        </p:nvSpPr>
        <p:spPr>
          <a:xfrm>
            <a:off x="77724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Define the quality-control rules that apply to each scheme and method.</a:t>
            </a:r>
            <a:endParaRPr lang="en-US" sz="1100" dirty="0"/>
          </a:p>
        </p:txBody>
      </p:sp>
      <p:sp>
        <p:nvSpPr>
          <p:cNvPr id="10" name="Shape 7"/>
          <p:cNvSpPr/>
          <p:nvPr/>
        </p:nvSpPr>
        <p:spPr>
          <a:xfrm>
            <a:off x="429768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526280" y="2331720"/>
            <a:ext cx="640080" cy="64008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692701" y="2498141"/>
            <a:ext cx="307238" cy="307238"/>
          </a:xfrm>
          <a:prstGeom prst="rect">
            <a:avLst/>
          </a:prstGeom>
        </p:spPr>
      </p:pic>
      <p:sp>
        <p:nvSpPr>
          <p:cNvPr id="13" name="Text 9"/>
          <p:cNvSpPr/>
          <p:nvPr/>
        </p:nvSpPr>
        <p:spPr>
          <a:xfrm>
            <a:off x="528523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Standards</a:t>
            </a:r>
            <a:endParaRPr lang="en-US" sz="1450" dirty="0"/>
          </a:p>
        </p:txBody>
      </p:sp>
      <p:sp>
        <p:nvSpPr>
          <p:cNvPr id="14" name="Text 10"/>
          <p:cNvSpPr/>
          <p:nvPr/>
        </p:nvSpPr>
        <p:spPr>
          <a:xfrm>
            <a:off x="452628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Hold certified reference values and compare measured results against them.</a:t>
            </a:r>
            <a:endParaRPr lang="en-US" sz="1100" dirty="0"/>
          </a:p>
        </p:txBody>
      </p:sp>
      <p:sp>
        <p:nvSpPr>
          <p:cNvPr id="15" name="Shape 11"/>
          <p:cNvSpPr/>
          <p:nvPr/>
        </p:nvSpPr>
        <p:spPr>
          <a:xfrm>
            <a:off x="804672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8275320" y="2331720"/>
            <a:ext cx="640080" cy="64008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8441741" y="2498141"/>
            <a:ext cx="307238" cy="307238"/>
          </a:xfrm>
          <a:prstGeom prst="rect">
            <a:avLst/>
          </a:prstGeom>
        </p:spPr>
      </p:pic>
      <p:sp>
        <p:nvSpPr>
          <p:cNvPr id="18" name="Text 13"/>
          <p:cNvSpPr/>
          <p:nvPr/>
        </p:nvSpPr>
        <p:spPr>
          <a:xfrm>
            <a:off x="903427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Blanks</a:t>
            </a:r>
            <a:endParaRPr lang="en-US" sz="1450" dirty="0"/>
          </a:p>
        </p:txBody>
      </p:sp>
      <p:sp>
        <p:nvSpPr>
          <p:cNvPr id="19" name="Text 14"/>
          <p:cNvSpPr/>
          <p:nvPr/>
        </p:nvSpPr>
        <p:spPr>
          <a:xfrm>
            <a:off x="827532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Confirm the analytical process is free of contamination before reporting.</a:t>
            </a:r>
            <a:endParaRPr lang="en-US" sz="1100" dirty="0"/>
          </a:p>
        </p:txBody>
      </p:sp>
      <p:sp>
        <p:nvSpPr>
          <p:cNvPr id="20" name="Shape 15"/>
          <p:cNvSpPr/>
          <p:nvPr/>
        </p:nvSpPr>
        <p:spPr>
          <a:xfrm>
            <a:off x="54864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777240" y="4197096"/>
            <a:ext cx="640080" cy="64008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943661" y="4363517"/>
            <a:ext cx="307238" cy="307238"/>
          </a:xfrm>
          <a:prstGeom prst="rect">
            <a:avLst/>
          </a:prstGeom>
        </p:spPr>
      </p:pic>
      <p:sp>
        <p:nvSpPr>
          <p:cNvPr id="23" name="Text 17"/>
          <p:cNvSpPr/>
          <p:nvPr/>
        </p:nvSpPr>
        <p:spPr>
          <a:xfrm>
            <a:off x="153619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Detection Limits</a:t>
            </a:r>
            <a:endParaRPr lang="en-US" sz="1450" dirty="0"/>
          </a:p>
        </p:txBody>
      </p:sp>
      <p:sp>
        <p:nvSpPr>
          <p:cNvPr id="24" name="Text 18"/>
          <p:cNvSpPr/>
          <p:nvPr/>
        </p:nvSpPr>
        <p:spPr>
          <a:xfrm>
            <a:off x="77724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Set and enforce limits of detection and quantitation for every analyte.</a:t>
            </a:r>
            <a:endParaRPr lang="en-US" sz="1100" dirty="0"/>
          </a:p>
        </p:txBody>
      </p:sp>
      <p:sp>
        <p:nvSpPr>
          <p:cNvPr id="25" name="Shape 19"/>
          <p:cNvSpPr/>
          <p:nvPr/>
        </p:nvSpPr>
        <p:spPr>
          <a:xfrm>
            <a:off x="429768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4526280" y="4197096"/>
            <a:ext cx="640080" cy="64008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4692701" y="4363517"/>
            <a:ext cx="307238" cy="307238"/>
          </a:xfrm>
          <a:prstGeom prst="rect">
            <a:avLst/>
          </a:prstGeom>
        </p:spPr>
      </p:pic>
      <p:sp>
        <p:nvSpPr>
          <p:cNvPr id="28" name="Text 21"/>
          <p:cNvSpPr/>
          <p:nvPr/>
        </p:nvSpPr>
        <p:spPr>
          <a:xfrm>
            <a:off x="528523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Acceptance Criteria</a:t>
            </a:r>
            <a:endParaRPr lang="en-US" sz="1450" dirty="0"/>
          </a:p>
        </p:txBody>
      </p:sp>
      <p:sp>
        <p:nvSpPr>
          <p:cNvPr id="29" name="Text 22"/>
          <p:cNvSpPr/>
          <p:nvPr/>
        </p:nvSpPr>
        <p:spPr>
          <a:xfrm>
            <a:off x="452628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Apply pass/fail thresholds automatically to each and every result.</a:t>
            </a:r>
            <a:endParaRPr lang="en-US" sz="1100" dirty="0"/>
          </a:p>
        </p:txBody>
      </p:sp>
      <p:sp>
        <p:nvSpPr>
          <p:cNvPr id="30" name="Shape 23"/>
          <p:cNvSpPr/>
          <p:nvPr/>
        </p:nvSpPr>
        <p:spPr>
          <a:xfrm>
            <a:off x="804672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1" name="Shape 24"/>
          <p:cNvSpPr/>
          <p:nvPr/>
        </p:nvSpPr>
        <p:spPr>
          <a:xfrm>
            <a:off x="8275320" y="4197096"/>
            <a:ext cx="640080" cy="640080"/>
          </a:xfrm>
          <a:prstGeom prst="ellipse">
            <a:avLst/>
          </a:prstGeom>
          <a:solidFill>
            <a:srgbClr val="2C7C90"/>
          </a:solidFill>
          <a:ln/>
        </p:spPr>
      </p:sp>
      <p:pic>
        <p:nvPicPr>
          <p:cNvPr id="32" name="Image 5" descr="preencoded.png">    </p:cNvPr>
          <p:cNvPicPr>
            <a:picLocks noChangeAspect="1"/>
          </p:cNvPicPr>
          <p:nvPr/>
        </p:nvPicPr>
        <p:blipFill>
          <a:blip r:embed="rId6"/>
          <a:stretch>
            <a:fillRect/>
          </a:stretch>
        </p:blipFill>
        <p:spPr>
          <a:xfrm>
            <a:off x="8441741" y="4363517"/>
            <a:ext cx="307238" cy="307238"/>
          </a:xfrm>
          <a:prstGeom prst="rect">
            <a:avLst/>
          </a:prstGeom>
        </p:spPr>
      </p:pic>
      <p:sp>
        <p:nvSpPr>
          <p:cNvPr id="33" name="Text 25"/>
          <p:cNvSpPr/>
          <p:nvPr/>
        </p:nvSpPr>
        <p:spPr>
          <a:xfrm>
            <a:off x="903427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QC Validation</a:t>
            </a:r>
            <a:endParaRPr lang="en-US" sz="1450" dirty="0"/>
          </a:p>
        </p:txBody>
      </p:sp>
      <p:sp>
        <p:nvSpPr>
          <p:cNvPr id="34" name="Text 26"/>
          <p:cNvSpPr/>
          <p:nvPr/>
        </p:nvSpPr>
        <p:spPr>
          <a:xfrm>
            <a:off x="827532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Results are held until the batch's QC checks pass, protecting data quality.</a:t>
            </a:r>
            <a:endParaRPr lang="en-US" sz="1100" dirty="0"/>
          </a:p>
        </p:txBody>
      </p:sp>
      <p:sp>
        <p:nvSpPr>
          <p:cNvPr id="35" name="Shape 27"/>
          <p:cNvSpPr/>
          <p:nvPr/>
        </p:nvSpPr>
        <p:spPr>
          <a:xfrm>
            <a:off x="548640" y="5806440"/>
            <a:ext cx="11094415" cy="566928"/>
          </a:xfrm>
          <a:prstGeom prst="roundRect">
            <a:avLst>
              <a:gd name="adj" fmla="val 12903"/>
            </a:avLst>
          </a:prstGeom>
          <a:solidFill>
            <a:srgbClr val="1E5C6C"/>
          </a:solidFill>
          <a:ln/>
        </p:spPr>
      </p:sp>
      <p:sp>
        <p:nvSpPr>
          <p:cNvPr id="36" name="Text 28"/>
          <p:cNvSpPr/>
          <p:nvPr/>
        </p:nvSpPr>
        <p:spPr>
          <a:xfrm>
            <a:off x="822960" y="5806440"/>
            <a:ext cx="10545775" cy="566928"/>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Results that fail acceptance criteria are flagged automatically — QC is enforced, not optional.</a:t>
            </a:r>
            <a:endParaRPr lang="en-US" sz="1300" dirty="0"/>
          </a:p>
        </p:txBody>
      </p:sp>
      <p:sp>
        <p:nvSpPr>
          <p:cNvPr id="37" name="Text 29"/>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11</a:t>
            </a:r>
            <a:endParaRPr lang="en-US" sz="900" dirty="0"/>
          </a:p>
        </p:txBody>
      </p:sp>
      <p:sp>
        <p:nvSpPr>
          <p:cNvPr id="38" name="Text 30"/>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BENCH WORK</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Result Entry</a:t>
            </a:r>
            <a:endParaRPr lang="en-US" sz="3200" dirty="0"/>
          </a:p>
        </p:txBody>
      </p:sp>
      <p:sp>
        <p:nvSpPr>
          <p:cNvPr id="4" name="Text 2"/>
          <p:cNvSpPr/>
          <p:nvPr/>
        </p:nvSpPr>
        <p:spPr>
          <a:xfrm>
            <a:off x="548640" y="1481328"/>
            <a:ext cx="10881360" cy="45720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From the instrument reading to the reportable number — each stage is captured, so the calculation is transparent and reproducible.</a:t>
            </a:r>
            <a:endParaRPr lang="en-US" sz="1400" dirty="0"/>
          </a:p>
        </p:txBody>
      </p:sp>
      <p:sp>
        <p:nvSpPr>
          <p:cNvPr id="5" name="Shape 3"/>
          <p:cNvSpPr/>
          <p:nvPr/>
        </p:nvSpPr>
        <p:spPr>
          <a:xfrm>
            <a:off x="548640" y="2331720"/>
            <a:ext cx="2487168" cy="2286000"/>
          </a:xfrm>
          <a:prstGeom prst="roundRect">
            <a:avLst>
              <a:gd name="adj" fmla="val 4000"/>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1380744" y="2606040"/>
            <a:ext cx="822960" cy="822960"/>
          </a:xfrm>
          <a:prstGeom prst="ellipse">
            <a:avLst/>
          </a:prstGeom>
          <a:solidFill>
            <a:srgbClr val="2C7C90"/>
          </a:solidFill>
          <a:ln/>
        </p:spPr>
      </p:sp>
      <p:pic>
        <p:nvPicPr>
          <p:cNvPr id="7" name="Image 0" descr="preencoded.png">    </p:cNvPr>
          <p:cNvPicPr>
            <a:picLocks noChangeAspect="1"/>
          </p:cNvPicPr>
          <p:nvPr/>
        </p:nvPicPr>
        <p:blipFill>
          <a:blip r:embed="rId1"/>
          <a:stretch>
            <a:fillRect/>
          </a:stretch>
        </p:blipFill>
        <p:spPr>
          <a:xfrm>
            <a:off x="1594714" y="2820010"/>
            <a:ext cx="395021" cy="395021"/>
          </a:xfrm>
          <a:prstGeom prst="rect">
            <a:avLst/>
          </a:prstGeom>
        </p:spPr>
      </p:pic>
      <p:sp>
        <p:nvSpPr>
          <p:cNvPr id="8" name="Text 5"/>
          <p:cNvSpPr/>
          <p:nvPr/>
        </p:nvSpPr>
        <p:spPr>
          <a:xfrm>
            <a:off x="640080" y="3566160"/>
            <a:ext cx="2304288" cy="457200"/>
          </a:xfrm>
          <a:prstGeom prst="rect">
            <a:avLst/>
          </a:prstGeom>
          <a:noFill/>
          <a:ln/>
        </p:spPr>
        <p:txBody>
          <a:bodyPr wrap="square" rtlCol="0" anchor="ctr"/>
          <a:lstStyle/>
          <a:p>
            <a:pPr algn="ctr" indent="0" marL="0">
              <a:buNone/>
            </a:pPr>
            <a:r>
              <a:rPr lang="en-US" sz="1450" b="1" dirty="0">
                <a:solidFill>
                  <a:srgbClr val="1B222C"/>
                </a:solidFill>
                <a:latin typeface="Cambria" pitchFamily="34" charset="0"/>
                <a:ea typeface="Cambria" pitchFamily="34" charset="-122"/>
                <a:cs typeface="Cambria" pitchFamily="34" charset="-120"/>
              </a:rPr>
              <a:t>Instrument Value</a:t>
            </a:r>
            <a:endParaRPr lang="en-US" sz="1450" dirty="0"/>
          </a:p>
        </p:txBody>
      </p:sp>
      <p:sp>
        <p:nvSpPr>
          <p:cNvPr id="9" name="Text 6"/>
          <p:cNvSpPr/>
          <p:nvPr/>
        </p:nvSpPr>
        <p:spPr>
          <a:xfrm>
            <a:off x="713232" y="4023360"/>
            <a:ext cx="215798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As read from the instrument</a:t>
            </a:r>
            <a:endParaRPr lang="en-US" sz="1050" dirty="0"/>
          </a:p>
        </p:txBody>
      </p:sp>
      <p:pic>
        <p:nvPicPr>
          <p:cNvPr id="10" name="Image 1" descr="preencoded.png">    </p:cNvPr>
          <p:cNvPicPr>
            <a:picLocks noChangeAspect="1"/>
          </p:cNvPicPr>
          <p:nvPr/>
        </p:nvPicPr>
        <p:blipFill>
          <a:blip r:embed="rId2"/>
          <a:stretch>
            <a:fillRect/>
          </a:stretch>
        </p:blipFill>
        <p:spPr>
          <a:xfrm>
            <a:off x="3044952" y="3273552"/>
            <a:ext cx="237744" cy="402336"/>
          </a:xfrm>
          <a:prstGeom prst="rect">
            <a:avLst/>
          </a:prstGeom>
        </p:spPr>
      </p:pic>
      <p:sp>
        <p:nvSpPr>
          <p:cNvPr id="11" name="Shape 7"/>
          <p:cNvSpPr/>
          <p:nvPr/>
        </p:nvSpPr>
        <p:spPr>
          <a:xfrm>
            <a:off x="3291840" y="2331720"/>
            <a:ext cx="2487168" cy="2286000"/>
          </a:xfrm>
          <a:prstGeom prst="roundRect">
            <a:avLst>
              <a:gd name="adj" fmla="val 4000"/>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2" name="Shape 8"/>
          <p:cNvSpPr/>
          <p:nvPr/>
        </p:nvSpPr>
        <p:spPr>
          <a:xfrm>
            <a:off x="4123944" y="2606040"/>
            <a:ext cx="822960" cy="822960"/>
          </a:xfrm>
          <a:prstGeom prst="ellipse">
            <a:avLst/>
          </a:prstGeom>
          <a:solidFill>
            <a:srgbClr val="333D4A"/>
          </a:solidFill>
          <a:ln/>
        </p:spPr>
      </p:sp>
      <p:pic>
        <p:nvPicPr>
          <p:cNvPr id="13" name="Image 2" descr="preencoded.png">    </p:cNvPr>
          <p:cNvPicPr>
            <a:picLocks noChangeAspect="1"/>
          </p:cNvPicPr>
          <p:nvPr/>
        </p:nvPicPr>
        <p:blipFill>
          <a:blip r:embed="rId3"/>
          <a:stretch>
            <a:fillRect/>
          </a:stretch>
        </p:blipFill>
        <p:spPr>
          <a:xfrm>
            <a:off x="4337914" y="2820010"/>
            <a:ext cx="395021" cy="395021"/>
          </a:xfrm>
          <a:prstGeom prst="rect">
            <a:avLst/>
          </a:prstGeom>
        </p:spPr>
      </p:pic>
      <p:sp>
        <p:nvSpPr>
          <p:cNvPr id="14" name="Text 9"/>
          <p:cNvSpPr/>
          <p:nvPr/>
        </p:nvSpPr>
        <p:spPr>
          <a:xfrm>
            <a:off x="3383280" y="3566160"/>
            <a:ext cx="2304288" cy="457200"/>
          </a:xfrm>
          <a:prstGeom prst="rect">
            <a:avLst/>
          </a:prstGeom>
          <a:noFill/>
          <a:ln/>
        </p:spPr>
        <p:txBody>
          <a:bodyPr wrap="square" rtlCol="0" anchor="ctr"/>
          <a:lstStyle/>
          <a:p>
            <a:pPr algn="ctr" indent="0" marL="0">
              <a:buNone/>
            </a:pPr>
            <a:r>
              <a:rPr lang="en-US" sz="1450" b="1" dirty="0">
                <a:solidFill>
                  <a:srgbClr val="1B222C"/>
                </a:solidFill>
                <a:latin typeface="Cambria" pitchFamily="34" charset="0"/>
                <a:ea typeface="Cambria" pitchFamily="34" charset="-122"/>
                <a:cs typeface="Cambria" pitchFamily="34" charset="-120"/>
              </a:rPr>
              <a:t>Raw Value</a:t>
            </a:r>
            <a:endParaRPr lang="en-US" sz="1450" dirty="0"/>
          </a:p>
        </p:txBody>
      </p:sp>
      <p:sp>
        <p:nvSpPr>
          <p:cNvPr id="15" name="Text 10"/>
          <p:cNvSpPr/>
          <p:nvPr/>
        </p:nvSpPr>
        <p:spPr>
          <a:xfrm>
            <a:off x="3456432" y="4023360"/>
            <a:ext cx="215798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Captured before any conversion</a:t>
            </a:r>
            <a:endParaRPr lang="en-US" sz="1050" dirty="0"/>
          </a:p>
        </p:txBody>
      </p:sp>
      <p:pic>
        <p:nvPicPr>
          <p:cNvPr id="16" name="Image 3" descr="preencoded.png">    </p:cNvPr>
          <p:cNvPicPr>
            <a:picLocks noChangeAspect="1"/>
          </p:cNvPicPr>
          <p:nvPr/>
        </p:nvPicPr>
        <p:blipFill>
          <a:blip r:embed="rId4"/>
          <a:stretch>
            <a:fillRect/>
          </a:stretch>
        </p:blipFill>
        <p:spPr>
          <a:xfrm>
            <a:off x="5788152" y="3273552"/>
            <a:ext cx="237744" cy="402336"/>
          </a:xfrm>
          <a:prstGeom prst="rect">
            <a:avLst/>
          </a:prstGeom>
        </p:spPr>
      </p:pic>
      <p:sp>
        <p:nvSpPr>
          <p:cNvPr id="17" name="Shape 11"/>
          <p:cNvSpPr/>
          <p:nvPr/>
        </p:nvSpPr>
        <p:spPr>
          <a:xfrm>
            <a:off x="6035040" y="2331720"/>
            <a:ext cx="2487168" cy="2286000"/>
          </a:xfrm>
          <a:prstGeom prst="roundRect">
            <a:avLst>
              <a:gd name="adj" fmla="val 4000"/>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8" name="Shape 12"/>
          <p:cNvSpPr/>
          <p:nvPr/>
        </p:nvSpPr>
        <p:spPr>
          <a:xfrm>
            <a:off x="6867144" y="2606040"/>
            <a:ext cx="822960" cy="822960"/>
          </a:xfrm>
          <a:prstGeom prst="ellipse">
            <a:avLst/>
          </a:prstGeom>
          <a:solidFill>
            <a:srgbClr val="D2892E"/>
          </a:solidFill>
          <a:ln/>
        </p:spPr>
      </p:sp>
      <p:pic>
        <p:nvPicPr>
          <p:cNvPr id="19" name="Image 4" descr="preencoded.png">    </p:cNvPr>
          <p:cNvPicPr>
            <a:picLocks noChangeAspect="1"/>
          </p:cNvPicPr>
          <p:nvPr/>
        </p:nvPicPr>
        <p:blipFill>
          <a:blip r:embed="rId5"/>
          <a:stretch>
            <a:fillRect/>
          </a:stretch>
        </p:blipFill>
        <p:spPr>
          <a:xfrm>
            <a:off x="7081114" y="2820010"/>
            <a:ext cx="395021" cy="395021"/>
          </a:xfrm>
          <a:prstGeom prst="rect">
            <a:avLst/>
          </a:prstGeom>
        </p:spPr>
      </p:pic>
      <p:sp>
        <p:nvSpPr>
          <p:cNvPr id="20" name="Text 13"/>
          <p:cNvSpPr/>
          <p:nvPr/>
        </p:nvSpPr>
        <p:spPr>
          <a:xfrm>
            <a:off x="6126480" y="3566160"/>
            <a:ext cx="2304288" cy="457200"/>
          </a:xfrm>
          <a:prstGeom prst="rect">
            <a:avLst/>
          </a:prstGeom>
          <a:noFill/>
          <a:ln/>
        </p:spPr>
        <p:txBody>
          <a:bodyPr wrap="square" rtlCol="0" anchor="ctr"/>
          <a:lstStyle/>
          <a:p>
            <a:pPr algn="ctr" indent="0" marL="0">
              <a:buNone/>
            </a:pPr>
            <a:r>
              <a:rPr lang="en-US" sz="1450" b="1" dirty="0">
                <a:solidFill>
                  <a:srgbClr val="1B222C"/>
                </a:solidFill>
                <a:latin typeface="Cambria" pitchFamily="34" charset="0"/>
                <a:ea typeface="Cambria" pitchFamily="34" charset="-122"/>
                <a:cs typeface="Cambria" pitchFamily="34" charset="-120"/>
              </a:rPr>
              <a:t>Numeric Value</a:t>
            </a:r>
            <a:endParaRPr lang="en-US" sz="1450" dirty="0"/>
          </a:p>
        </p:txBody>
      </p:sp>
      <p:sp>
        <p:nvSpPr>
          <p:cNvPr id="21" name="Text 14"/>
          <p:cNvSpPr/>
          <p:nvPr/>
        </p:nvSpPr>
        <p:spPr>
          <a:xfrm>
            <a:off x="6199632" y="4023360"/>
            <a:ext cx="215798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Converted / calculated result</a:t>
            </a:r>
            <a:endParaRPr lang="en-US" sz="1050" dirty="0"/>
          </a:p>
        </p:txBody>
      </p:sp>
      <p:pic>
        <p:nvPicPr>
          <p:cNvPr id="22" name="Image 5" descr="preencoded.png">    </p:cNvPr>
          <p:cNvPicPr>
            <a:picLocks noChangeAspect="1"/>
          </p:cNvPicPr>
          <p:nvPr/>
        </p:nvPicPr>
        <p:blipFill>
          <a:blip r:embed="rId6"/>
          <a:stretch>
            <a:fillRect/>
          </a:stretch>
        </p:blipFill>
        <p:spPr>
          <a:xfrm>
            <a:off x="8531352" y="3273552"/>
            <a:ext cx="237744" cy="402336"/>
          </a:xfrm>
          <a:prstGeom prst="rect">
            <a:avLst/>
          </a:prstGeom>
        </p:spPr>
      </p:pic>
      <p:sp>
        <p:nvSpPr>
          <p:cNvPr id="23" name="Shape 15"/>
          <p:cNvSpPr/>
          <p:nvPr/>
        </p:nvSpPr>
        <p:spPr>
          <a:xfrm>
            <a:off x="8778240" y="2331720"/>
            <a:ext cx="2487168" cy="2286000"/>
          </a:xfrm>
          <a:prstGeom prst="roundRect">
            <a:avLst>
              <a:gd name="adj" fmla="val 4000"/>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4" name="Shape 16"/>
          <p:cNvSpPr/>
          <p:nvPr/>
        </p:nvSpPr>
        <p:spPr>
          <a:xfrm>
            <a:off x="9610344" y="2606040"/>
            <a:ext cx="822960" cy="822960"/>
          </a:xfrm>
          <a:prstGeom prst="ellipse">
            <a:avLst/>
          </a:prstGeom>
          <a:solidFill>
            <a:srgbClr val="1E5C6C"/>
          </a:solidFill>
          <a:ln/>
        </p:spPr>
      </p:sp>
      <p:pic>
        <p:nvPicPr>
          <p:cNvPr id="25" name="Image 6" descr="preencoded.png">    </p:cNvPr>
          <p:cNvPicPr>
            <a:picLocks noChangeAspect="1"/>
          </p:cNvPicPr>
          <p:nvPr/>
        </p:nvPicPr>
        <p:blipFill>
          <a:blip r:embed="rId7"/>
          <a:stretch>
            <a:fillRect/>
          </a:stretch>
        </p:blipFill>
        <p:spPr>
          <a:xfrm>
            <a:off x="9824314" y="2820010"/>
            <a:ext cx="395021" cy="395021"/>
          </a:xfrm>
          <a:prstGeom prst="rect">
            <a:avLst/>
          </a:prstGeom>
        </p:spPr>
      </p:pic>
      <p:sp>
        <p:nvSpPr>
          <p:cNvPr id="26" name="Text 17"/>
          <p:cNvSpPr/>
          <p:nvPr/>
        </p:nvSpPr>
        <p:spPr>
          <a:xfrm>
            <a:off x="8869680" y="3566160"/>
            <a:ext cx="2304288" cy="457200"/>
          </a:xfrm>
          <a:prstGeom prst="rect">
            <a:avLst/>
          </a:prstGeom>
          <a:noFill/>
          <a:ln/>
        </p:spPr>
        <p:txBody>
          <a:bodyPr wrap="square" rtlCol="0" anchor="ctr"/>
          <a:lstStyle/>
          <a:p>
            <a:pPr algn="ctr" indent="0" marL="0">
              <a:buNone/>
            </a:pPr>
            <a:r>
              <a:rPr lang="en-US" sz="1450" b="1" dirty="0">
                <a:solidFill>
                  <a:srgbClr val="1B222C"/>
                </a:solidFill>
                <a:latin typeface="Cambria" pitchFamily="34" charset="0"/>
                <a:ea typeface="Cambria" pitchFamily="34" charset="-122"/>
                <a:cs typeface="Cambria" pitchFamily="34" charset="-120"/>
              </a:rPr>
              <a:t>Final Value</a:t>
            </a:r>
            <a:endParaRPr lang="en-US" sz="1450" dirty="0"/>
          </a:p>
        </p:txBody>
      </p:sp>
      <p:sp>
        <p:nvSpPr>
          <p:cNvPr id="27" name="Text 18"/>
          <p:cNvSpPr/>
          <p:nvPr/>
        </p:nvSpPr>
        <p:spPr>
          <a:xfrm>
            <a:off x="8942832" y="4023360"/>
            <a:ext cx="215798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Reportable, rounded result</a:t>
            </a:r>
            <a:endParaRPr lang="en-US" sz="1050" dirty="0"/>
          </a:p>
        </p:txBody>
      </p:sp>
      <p:sp>
        <p:nvSpPr>
          <p:cNvPr id="28" name="Shape 19"/>
          <p:cNvSpPr/>
          <p:nvPr/>
        </p:nvSpPr>
        <p:spPr>
          <a:xfrm>
            <a:off x="548640" y="5029200"/>
            <a:ext cx="11094415" cy="1051560"/>
          </a:xfrm>
          <a:prstGeom prst="roundRect">
            <a:avLst>
              <a:gd name="adj" fmla="val 8696"/>
            </a:avLst>
          </a:prstGeom>
          <a:solidFill>
            <a:srgbClr val="171B22"/>
          </a:solidFill>
          <a:ln/>
          <a:effectLst>
            <a:outerShdw sx="100000" sy="100000" kx="0" ky="0" algn="bl" rotWithShape="0" blurRad="114300" dist="38100" dir="5400000">
              <a:srgbClr val="8A94A6">
                <a:alpha val="28000"/>
              </a:srgbClr>
            </a:outerShdw>
          </a:effectLst>
        </p:spPr>
      </p:sp>
      <p:sp>
        <p:nvSpPr>
          <p:cNvPr id="29" name="Shape 20"/>
          <p:cNvSpPr/>
          <p:nvPr/>
        </p:nvSpPr>
        <p:spPr>
          <a:xfrm>
            <a:off x="822960" y="5230368"/>
            <a:ext cx="658368" cy="658368"/>
          </a:xfrm>
          <a:prstGeom prst="ellipse">
            <a:avLst/>
          </a:prstGeom>
          <a:solidFill>
            <a:srgbClr val="D2892E"/>
          </a:solidFill>
          <a:ln/>
        </p:spPr>
      </p:sp>
      <p:pic>
        <p:nvPicPr>
          <p:cNvPr id="30" name="Image 7" descr="preencoded.png">    </p:cNvPr>
          <p:cNvPicPr>
            <a:picLocks noChangeAspect="1"/>
          </p:cNvPicPr>
          <p:nvPr/>
        </p:nvPicPr>
        <p:blipFill>
          <a:blip r:embed="rId8"/>
          <a:stretch>
            <a:fillRect/>
          </a:stretch>
        </p:blipFill>
        <p:spPr>
          <a:xfrm>
            <a:off x="994136" y="5401544"/>
            <a:ext cx="316017" cy="316017"/>
          </a:xfrm>
          <a:prstGeom prst="rect">
            <a:avLst/>
          </a:prstGeom>
        </p:spPr>
      </p:pic>
      <p:sp>
        <p:nvSpPr>
          <p:cNvPr id="31" name="Text 21"/>
          <p:cNvSpPr/>
          <p:nvPr/>
        </p:nvSpPr>
        <p:spPr>
          <a:xfrm>
            <a:off x="1691640" y="5029200"/>
            <a:ext cx="9631375" cy="1051560"/>
          </a:xfrm>
          <a:prstGeom prst="rect">
            <a:avLst/>
          </a:prstGeom>
          <a:noFill/>
          <a:ln/>
        </p:spPr>
        <p:txBody>
          <a:bodyPr wrap="square" rtlCol="0" anchor="ctr"/>
          <a:lstStyle/>
          <a:p>
            <a:pPr indent="0" marL="0">
              <a:lnSpc>
                <a:spcPct val="108000"/>
              </a:lnSpc>
              <a:buNone/>
            </a:pPr>
            <a:r>
              <a:rPr lang="en-US" sz="1500" b="1" dirty="0">
                <a:solidFill>
                  <a:srgbClr val="FFFFFF"/>
                </a:solidFill>
                <a:latin typeface="Calibri" pitchFamily="34" charset="0"/>
                <a:ea typeface="Calibri" pitchFamily="34" charset="-122"/>
                <a:cs typeface="Calibri" pitchFamily="34" charset="-120"/>
              </a:rPr>
              <a:t>Validation</a:t>
            </a:r>
            <a:endParaRPr lang="en-US" sz="1500" dirty="0"/>
          </a:p>
          <a:p>
            <a:pPr indent="0" marL="0">
              <a:lnSpc>
                <a:spcPct val="108000"/>
              </a:lnSpc>
              <a:buNone/>
            </a:pPr>
            <a:r>
              <a:rPr lang="en-US" sz="1250" dirty="0">
                <a:solidFill>
                  <a:srgbClr val="C7CFDA"/>
                </a:solidFill>
                <a:latin typeface="Calibri" pitchFamily="34" charset="0"/>
                <a:ea typeface="Calibri" pitchFamily="34" charset="-122"/>
                <a:cs typeface="Calibri" pitchFamily="34" charset="-120"/>
              </a:rPr>
              <a:t>Every reportable value is validated against QC and acceptance criteria before it can be approved and released on a certificate.</a:t>
            </a:r>
            <a:endParaRPr lang="en-US" sz="1500" dirty="0"/>
          </a:p>
        </p:txBody>
      </p:sp>
      <p:sp>
        <p:nvSpPr>
          <p:cNvPr id="32" name="Text 22"/>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12</a:t>
            </a:r>
            <a:endParaRPr lang="en-US" sz="900" dirty="0"/>
          </a:p>
        </p:txBody>
      </p:sp>
      <p:sp>
        <p:nvSpPr>
          <p:cNvPr id="33" name="Text 23"/>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COMPLIANCE</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Audit Trail</a:t>
            </a:r>
            <a:endParaRPr lang="en-US" sz="3200" dirty="0"/>
          </a:p>
        </p:txBody>
      </p:sp>
      <p:sp>
        <p:nvSpPr>
          <p:cNvPr id="4" name="Text 2"/>
          <p:cNvSpPr/>
          <p:nvPr/>
        </p:nvSpPr>
        <p:spPr>
          <a:xfrm>
            <a:off x="548640" y="1463040"/>
            <a:ext cx="5669280" cy="640080"/>
          </a:xfrm>
          <a:prstGeom prst="rect">
            <a:avLst/>
          </a:prstGeom>
          <a:noFill/>
          <a:ln/>
        </p:spPr>
        <p:txBody>
          <a:bodyPr wrap="square" rtlCol="0" anchor="ctr"/>
          <a:lstStyle/>
          <a:p>
            <a:pPr indent="0" marL="0">
              <a:lnSpc>
                <a:spcPct val="110000"/>
              </a:lnSpc>
              <a:buNone/>
            </a:pPr>
            <a:r>
              <a:rPr lang="en-US" sz="1400" dirty="0">
                <a:solidFill>
                  <a:srgbClr val="6A7482"/>
                </a:solidFill>
                <a:latin typeface="Calibri" pitchFamily="34" charset="0"/>
                <a:ea typeface="Calibri" pitchFamily="34" charset="-122"/>
                <a:cs typeface="Calibri" pitchFamily="34" charset="-120"/>
              </a:rPr>
              <a:t>Nothing happens off the record. Every change is captured with its full context, giving you defensible data integrity.</a:t>
            </a:r>
            <a:endParaRPr lang="en-US" sz="1400" dirty="0"/>
          </a:p>
        </p:txBody>
      </p:sp>
      <p:sp>
        <p:nvSpPr>
          <p:cNvPr id="5" name="Shape 3"/>
          <p:cNvSpPr/>
          <p:nvPr/>
        </p:nvSpPr>
        <p:spPr>
          <a:xfrm>
            <a:off x="548640" y="2240280"/>
            <a:ext cx="640080" cy="640080"/>
          </a:xfrm>
          <a:prstGeom prst="ellipse">
            <a:avLst/>
          </a:prstGeom>
          <a:solidFill>
            <a:srgbClr val="D2892E"/>
          </a:solidFill>
          <a:ln/>
        </p:spPr>
      </p:sp>
      <p:pic>
        <p:nvPicPr>
          <p:cNvPr id="6" name="Image 0" descr="preencoded.png">    </p:cNvPr>
          <p:cNvPicPr>
            <a:picLocks noChangeAspect="1"/>
          </p:cNvPicPr>
          <p:nvPr/>
        </p:nvPicPr>
        <p:blipFill>
          <a:blip r:embed="rId1"/>
          <a:stretch>
            <a:fillRect/>
          </a:stretch>
        </p:blipFill>
        <p:spPr>
          <a:xfrm>
            <a:off x="715061" y="2406701"/>
            <a:ext cx="307238" cy="307238"/>
          </a:xfrm>
          <a:prstGeom prst="rect">
            <a:avLst/>
          </a:prstGeom>
        </p:spPr>
      </p:pic>
      <p:sp>
        <p:nvSpPr>
          <p:cNvPr id="7" name="Text 4"/>
          <p:cNvSpPr/>
          <p:nvPr/>
        </p:nvSpPr>
        <p:spPr>
          <a:xfrm>
            <a:off x="1417320" y="2221992"/>
            <a:ext cx="484632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Complete history</a:t>
            </a:r>
            <a:endParaRPr lang="en-US" sz="1550" dirty="0"/>
          </a:p>
        </p:txBody>
      </p:sp>
      <p:sp>
        <p:nvSpPr>
          <p:cNvPr id="8" name="Text 5"/>
          <p:cNvSpPr/>
          <p:nvPr/>
        </p:nvSpPr>
        <p:spPr>
          <a:xfrm>
            <a:off x="1417320" y="2560320"/>
            <a:ext cx="4846320" cy="45720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Every create, update and delete across the system is recorded automatically.</a:t>
            </a:r>
            <a:endParaRPr lang="en-US" sz="1150" dirty="0"/>
          </a:p>
        </p:txBody>
      </p:sp>
      <p:sp>
        <p:nvSpPr>
          <p:cNvPr id="9" name="Shape 6"/>
          <p:cNvSpPr/>
          <p:nvPr/>
        </p:nvSpPr>
        <p:spPr>
          <a:xfrm>
            <a:off x="548640" y="3063240"/>
            <a:ext cx="640080" cy="640080"/>
          </a:xfrm>
          <a:prstGeom prst="ellipse">
            <a:avLst/>
          </a:prstGeom>
          <a:solidFill>
            <a:srgbClr val="2C7C90"/>
          </a:solidFill>
          <a:ln/>
        </p:spPr>
      </p:sp>
      <p:pic>
        <p:nvPicPr>
          <p:cNvPr id="10" name="Image 1" descr="preencoded.png">    </p:cNvPr>
          <p:cNvPicPr>
            <a:picLocks noChangeAspect="1"/>
          </p:cNvPicPr>
          <p:nvPr/>
        </p:nvPicPr>
        <p:blipFill>
          <a:blip r:embed="rId2"/>
          <a:stretch>
            <a:fillRect/>
          </a:stretch>
        </p:blipFill>
        <p:spPr>
          <a:xfrm>
            <a:off x="715061" y="3229661"/>
            <a:ext cx="307238" cy="307238"/>
          </a:xfrm>
          <a:prstGeom prst="rect">
            <a:avLst/>
          </a:prstGeom>
        </p:spPr>
      </p:pic>
      <p:sp>
        <p:nvSpPr>
          <p:cNvPr id="11" name="Text 7"/>
          <p:cNvSpPr/>
          <p:nvPr/>
        </p:nvSpPr>
        <p:spPr>
          <a:xfrm>
            <a:off x="1417320" y="3044952"/>
            <a:ext cx="484632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User actions</a:t>
            </a:r>
            <a:endParaRPr lang="en-US" sz="1550" dirty="0"/>
          </a:p>
        </p:txBody>
      </p:sp>
      <p:sp>
        <p:nvSpPr>
          <p:cNvPr id="12" name="Text 8"/>
          <p:cNvSpPr/>
          <p:nvPr/>
        </p:nvSpPr>
        <p:spPr>
          <a:xfrm>
            <a:off x="1417320" y="3383280"/>
            <a:ext cx="4846320" cy="45720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Each entry names the exact user who performed the action.</a:t>
            </a:r>
            <a:endParaRPr lang="en-US" sz="1150" dirty="0"/>
          </a:p>
        </p:txBody>
      </p:sp>
      <p:sp>
        <p:nvSpPr>
          <p:cNvPr id="13" name="Shape 9"/>
          <p:cNvSpPr/>
          <p:nvPr/>
        </p:nvSpPr>
        <p:spPr>
          <a:xfrm>
            <a:off x="548640" y="3886200"/>
            <a:ext cx="640080" cy="640080"/>
          </a:xfrm>
          <a:prstGeom prst="ellipse">
            <a:avLst/>
          </a:prstGeom>
          <a:solidFill>
            <a:srgbClr val="D2892E"/>
          </a:solidFill>
          <a:ln/>
        </p:spPr>
      </p:sp>
      <p:pic>
        <p:nvPicPr>
          <p:cNvPr id="14" name="Image 2" descr="preencoded.png">    </p:cNvPr>
          <p:cNvPicPr>
            <a:picLocks noChangeAspect="1"/>
          </p:cNvPicPr>
          <p:nvPr/>
        </p:nvPicPr>
        <p:blipFill>
          <a:blip r:embed="rId3"/>
          <a:stretch>
            <a:fillRect/>
          </a:stretch>
        </p:blipFill>
        <p:spPr>
          <a:xfrm>
            <a:off x="715061" y="4052621"/>
            <a:ext cx="307238" cy="307238"/>
          </a:xfrm>
          <a:prstGeom prst="rect">
            <a:avLst/>
          </a:prstGeom>
        </p:spPr>
      </p:pic>
      <p:sp>
        <p:nvSpPr>
          <p:cNvPr id="15" name="Text 10"/>
          <p:cNvSpPr/>
          <p:nvPr/>
        </p:nvSpPr>
        <p:spPr>
          <a:xfrm>
            <a:off x="1417320" y="3867912"/>
            <a:ext cx="484632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Before &amp; after</a:t>
            </a:r>
            <a:endParaRPr lang="en-US" sz="1550" dirty="0"/>
          </a:p>
        </p:txBody>
      </p:sp>
      <p:sp>
        <p:nvSpPr>
          <p:cNvPr id="16" name="Text 11"/>
          <p:cNvSpPr/>
          <p:nvPr/>
        </p:nvSpPr>
        <p:spPr>
          <a:xfrm>
            <a:off x="1417320" y="4206240"/>
            <a:ext cx="4846320" cy="45720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The old and new values are both kept, so changes are fully transparent.</a:t>
            </a:r>
            <a:endParaRPr lang="en-US" sz="1150" dirty="0"/>
          </a:p>
        </p:txBody>
      </p:sp>
      <p:sp>
        <p:nvSpPr>
          <p:cNvPr id="17" name="Shape 12"/>
          <p:cNvSpPr/>
          <p:nvPr/>
        </p:nvSpPr>
        <p:spPr>
          <a:xfrm>
            <a:off x="548640" y="4709160"/>
            <a:ext cx="640080" cy="640080"/>
          </a:xfrm>
          <a:prstGeom prst="ellipse">
            <a:avLst/>
          </a:prstGeom>
          <a:solidFill>
            <a:srgbClr val="2C7C90"/>
          </a:solidFill>
          <a:ln/>
        </p:spPr>
      </p:sp>
      <p:pic>
        <p:nvPicPr>
          <p:cNvPr id="18" name="Image 3" descr="preencoded.png">    </p:cNvPr>
          <p:cNvPicPr>
            <a:picLocks noChangeAspect="1"/>
          </p:cNvPicPr>
          <p:nvPr/>
        </p:nvPicPr>
        <p:blipFill>
          <a:blip r:embed="rId4"/>
          <a:stretch>
            <a:fillRect/>
          </a:stretch>
        </p:blipFill>
        <p:spPr>
          <a:xfrm>
            <a:off x="715061" y="4875581"/>
            <a:ext cx="307238" cy="307238"/>
          </a:xfrm>
          <a:prstGeom prst="rect">
            <a:avLst/>
          </a:prstGeom>
        </p:spPr>
      </p:pic>
      <p:sp>
        <p:nvSpPr>
          <p:cNvPr id="19" name="Text 13"/>
          <p:cNvSpPr/>
          <p:nvPr/>
        </p:nvSpPr>
        <p:spPr>
          <a:xfrm>
            <a:off x="1417320" y="4690872"/>
            <a:ext cx="484632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Date &amp; time</a:t>
            </a:r>
            <a:endParaRPr lang="en-US" sz="1550" dirty="0"/>
          </a:p>
        </p:txBody>
      </p:sp>
      <p:sp>
        <p:nvSpPr>
          <p:cNvPr id="20" name="Text 14"/>
          <p:cNvSpPr/>
          <p:nvPr/>
        </p:nvSpPr>
        <p:spPr>
          <a:xfrm>
            <a:off x="1417320" y="5029200"/>
            <a:ext cx="4846320" cy="45720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A precise date-and-time stamp is attached to every recorded action.</a:t>
            </a:r>
            <a:endParaRPr lang="en-US" sz="1150" dirty="0"/>
          </a:p>
        </p:txBody>
      </p:sp>
      <p:sp>
        <p:nvSpPr>
          <p:cNvPr id="21" name="Shape 15"/>
          <p:cNvSpPr/>
          <p:nvPr/>
        </p:nvSpPr>
        <p:spPr>
          <a:xfrm>
            <a:off x="548640" y="5715000"/>
            <a:ext cx="5486400" cy="658368"/>
          </a:xfrm>
          <a:prstGeom prst="roundRect">
            <a:avLst>
              <a:gd name="adj" fmla="val 11111"/>
            </a:avLst>
          </a:prstGeom>
          <a:solidFill>
            <a:srgbClr val="1E5C6C"/>
          </a:solidFill>
          <a:ln/>
        </p:spPr>
      </p:sp>
      <p:pic>
        <p:nvPicPr>
          <p:cNvPr id="22" name="Image 4" descr="preencoded.png">    </p:cNvPr>
          <p:cNvPicPr>
            <a:picLocks noChangeAspect="1"/>
          </p:cNvPicPr>
          <p:nvPr/>
        </p:nvPicPr>
        <p:blipFill>
          <a:blip r:embed="rId5"/>
          <a:stretch>
            <a:fillRect/>
          </a:stretch>
        </p:blipFill>
        <p:spPr>
          <a:xfrm>
            <a:off x="777240" y="5870448"/>
            <a:ext cx="347472" cy="347472"/>
          </a:xfrm>
          <a:prstGeom prst="rect">
            <a:avLst/>
          </a:prstGeom>
        </p:spPr>
      </p:pic>
      <p:sp>
        <p:nvSpPr>
          <p:cNvPr id="23" name="Text 16"/>
          <p:cNvSpPr/>
          <p:nvPr/>
        </p:nvSpPr>
        <p:spPr>
          <a:xfrm>
            <a:off x="1280160" y="5715000"/>
            <a:ext cx="4663440" cy="65836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Supports regulatory &amp; data-integrity compliance</a:t>
            </a:r>
            <a:endParaRPr lang="en-US" sz="1250" dirty="0"/>
          </a:p>
        </p:txBody>
      </p:sp>
      <p:sp>
        <p:nvSpPr>
          <p:cNvPr id="24" name="Shape 17"/>
          <p:cNvSpPr/>
          <p:nvPr/>
        </p:nvSpPr>
        <p:spPr>
          <a:xfrm>
            <a:off x="6537960" y="1828800"/>
            <a:ext cx="5074920" cy="3611880"/>
          </a:xfrm>
          <a:prstGeom prst="roundRect">
            <a:avLst>
              <a:gd name="adj" fmla="val 2532"/>
            </a:avLst>
          </a:prstGeom>
          <a:solidFill>
            <a:srgbClr val="171B22"/>
          </a:solidFill>
          <a:ln/>
          <a:effectLst>
            <a:outerShdw sx="100000" sy="100000" kx="0" ky="0" algn="bl" rotWithShape="0" blurRad="114300" dist="38100" dir="5400000">
              <a:srgbClr val="8A94A6">
                <a:alpha val="28000"/>
              </a:srgbClr>
            </a:outerShdw>
          </a:effectLst>
        </p:spPr>
      </p:sp>
      <p:sp>
        <p:nvSpPr>
          <p:cNvPr id="25" name="Text 18"/>
          <p:cNvSpPr/>
          <p:nvPr/>
        </p:nvSpPr>
        <p:spPr>
          <a:xfrm>
            <a:off x="6858000" y="2057400"/>
            <a:ext cx="4434840" cy="365760"/>
          </a:xfrm>
          <a:prstGeom prst="rect">
            <a:avLst/>
          </a:prstGeom>
          <a:noFill/>
          <a:ln/>
        </p:spPr>
        <p:txBody>
          <a:bodyPr wrap="square" rtlCol="0" anchor="ctr"/>
          <a:lstStyle/>
          <a:p>
            <a:pPr indent="0" marL="0">
              <a:buNone/>
            </a:pPr>
            <a:r>
              <a:rPr lang="en-US" sz="1400" b="1" dirty="0">
                <a:solidFill>
                  <a:srgbClr val="FFFFFF"/>
                </a:solidFill>
                <a:latin typeface="Cambria" pitchFamily="34" charset="0"/>
                <a:ea typeface="Cambria" pitchFamily="34" charset="-122"/>
                <a:cs typeface="Cambria" pitchFamily="34" charset="-120"/>
              </a:rPr>
              <a:t>Recent activity</a:t>
            </a:r>
            <a:endParaRPr lang="en-US" sz="1400" dirty="0"/>
          </a:p>
        </p:txBody>
      </p:sp>
      <p:sp>
        <p:nvSpPr>
          <p:cNvPr id="26" name="Shape 19"/>
          <p:cNvSpPr/>
          <p:nvPr/>
        </p:nvSpPr>
        <p:spPr>
          <a:xfrm>
            <a:off x="6903720" y="2734056"/>
            <a:ext cx="146304" cy="146304"/>
          </a:xfrm>
          <a:prstGeom prst="ellipse">
            <a:avLst/>
          </a:prstGeom>
          <a:solidFill>
            <a:srgbClr val="D2892E"/>
          </a:solidFill>
          <a:ln/>
        </p:spPr>
      </p:sp>
      <p:sp>
        <p:nvSpPr>
          <p:cNvPr id="27" name="Text 20"/>
          <p:cNvSpPr/>
          <p:nvPr/>
        </p:nvSpPr>
        <p:spPr>
          <a:xfrm>
            <a:off x="7196328" y="2606040"/>
            <a:ext cx="4069080" cy="29260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Result validated</a:t>
            </a:r>
            <a:endParaRPr lang="en-US" sz="1250" dirty="0"/>
          </a:p>
        </p:txBody>
      </p:sp>
      <p:sp>
        <p:nvSpPr>
          <p:cNvPr id="28" name="Text 21"/>
          <p:cNvSpPr/>
          <p:nvPr/>
        </p:nvSpPr>
        <p:spPr>
          <a:xfrm>
            <a:off x="7196328" y="2898648"/>
            <a:ext cx="4069080" cy="274320"/>
          </a:xfrm>
          <a:prstGeom prst="rect">
            <a:avLst/>
          </a:prstGeom>
          <a:noFill/>
          <a:ln/>
        </p:spPr>
        <p:txBody>
          <a:bodyPr wrap="square" rtlCol="0" anchor="ctr"/>
          <a:lstStyle/>
          <a:p>
            <a:pPr indent="0" marL="0">
              <a:buNone/>
            </a:pPr>
            <a:r>
              <a:rPr lang="en-US" sz="1050" dirty="0">
                <a:solidFill>
                  <a:srgbClr val="9AA3B2"/>
                </a:solidFill>
                <a:latin typeface="Calibri" pitchFamily="34" charset="0"/>
                <a:ea typeface="Calibri" pitchFamily="34" charset="-122"/>
                <a:cs typeface="Calibri" pitchFamily="34" charset="-120"/>
              </a:rPr>
              <a:t>J. Okafor · Batch B-2291 · 09:42</a:t>
            </a:r>
            <a:endParaRPr lang="en-US" sz="1050" dirty="0"/>
          </a:p>
        </p:txBody>
      </p:sp>
      <p:sp>
        <p:nvSpPr>
          <p:cNvPr id="29" name="Shape 22"/>
          <p:cNvSpPr/>
          <p:nvPr/>
        </p:nvSpPr>
        <p:spPr>
          <a:xfrm>
            <a:off x="6903720" y="3447288"/>
            <a:ext cx="146304" cy="146304"/>
          </a:xfrm>
          <a:prstGeom prst="ellipse">
            <a:avLst/>
          </a:prstGeom>
          <a:solidFill>
            <a:srgbClr val="2C7C90"/>
          </a:solidFill>
          <a:ln/>
        </p:spPr>
      </p:sp>
      <p:sp>
        <p:nvSpPr>
          <p:cNvPr id="30" name="Text 23"/>
          <p:cNvSpPr/>
          <p:nvPr/>
        </p:nvSpPr>
        <p:spPr>
          <a:xfrm>
            <a:off x="7196328" y="3319272"/>
            <a:ext cx="4069080" cy="29260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Sample registered</a:t>
            </a:r>
            <a:endParaRPr lang="en-US" sz="1250" dirty="0"/>
          </a:p>
        </p:txBody>
      </p:sp>
      <p:sp>
        <p:nvSpPr>
          <p:cNvPr id="31" name="Text 24"/>
          <p:cNvSpPr/>
          <p:nvPr/>
        </p:nvSpPr>
        <p:spPr>
          <a:xfrm>
            <a:off x="7196328" y="3611880"/>
            <a:ext cx="4069080" cy="274320"/>
          </a:xfrm>
          <a:prstGeom prst="rect">
            <a:avLst/>
          </a:prstGeom>
          <a:noFill/>
          <a:ln/>
        </p:spPr>
        <p:txBody>
          <a:bodyPr wrap="square" rtlCol="0" anchor="ctr"/>
          <a:lstStyle/>
          <a:p>
            <a:pPr indent="0" marL="0">
              <a:buNone/>
            </a:pPr>
            <a:r>
              <a:rPr lang="en-US" sz="1050" dirty="0">
                <a:solidFill>
                  <a:srgbClr val="9AA3B2"/>
                </a:solidFill>
                <a:latin typeface="Calibri" pitchFamily="34" charset="0"/>
                <a:ea typeface="Calibri" pitchFamily="34" charset="-122"/>
                <a:cs typeface="Calibri" pitchFamily="34" charset="-120"/>
              </a:rPr>
              <a:t>A. Mensah · VAN26000267 · 09:15</a:t>
            </a:r>
            <a:endParaRPr lang="en-US" sz="1050" dirty="0"/>
          </a:p>
        </p:txBody>
      </p:sp>
      <p:sp>
        <p:nvSpPr>
          <p:cNvPr id="32" name="Shape 25"/>
          <p:cNvSpPr/>
          <p:nvPr/>
        </p:nvSpPr>
        <p:spPr>
          <a:xfrm>
            <a:off x="6903720" y="4160520"/>
            <a:ext cx="146304" cy="146304"/>
          </a:xfrm>
          <a:prstGeom prst="ellipse">
            <a:avLst/>
          </a:prstGeom>
          <a:solidFill>
            <a:srgbClr val="D2892E"/>
          </a:solidFill>
          <a:ln/>
        </p:spPr>
      </p:sp>
      <p:sp>
        <p:nvSpPr>
          <p:cNvPr id="33" name="Text 26"/>
          <p:cNvSpPr/>
          <p:nvPr/>
        </p:nvSpPr>
        <p:spPr>
          <a:xfrm>
            <a:off x="7196328" y="4032504"/>
            <a:ext cx="4069080" cy="29260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Job status → Active</a:t>
            </a:r>
            <a:endParaRPr lang="en-US" sz="1250" dirty="0"/>
          </a:p>
        </p:txBody>
      </p:sp>
      <p:sp>
        <p:nvSpPr>
          <p:cNvPr id="34" name="Text 27"/>
          <p:cNvSpPr/>
          <p:nvPr/>
        </p:nvSpPr>
        <p:spPr>
          <a:xfrm>
            <a:off x="7196328" y="4325112"/>
            <a:ext cx="4069080" cy="274320"/>
          </a:xfrm>
          <a:prstGeom prst="rect">
            <a:avLst/>
          </a:prstGeom>
          <a:noFill/>
          <a:ln/>
        </p:spPr>
        <p:txBody>
          <a:bodyPr wrap="square" rtlCol="0" anchor="ctr"/>
          <a:lstStyle/>
          <a:p>
            <a:pPr indent="0" marL="0">
              <a:buNone/>
            </a:pPr>
            <a:r>
              <a:rPr lang="en-US" sz="1050" dirty="0">
                <a:solidFill>
                  <a:srgbClr val="9AA3B2"/>
                </a:solidFill>
                <a:latin typeface="Calibri" pitchFamily="34" charset="0"/>
                <a:ea typeface="Calibri" pitchFamily="34" charset="-122"/>
                <a:cs typeface="Calibri" pitchFamily="34" charset="-120"/>
              </a:rPr>
              <a:t>L. Haddad · VAN26000267 · 08:58</a:t>
            </a:r>
            <a:endParaRPr lang="en-US" sz="1050" dirty="0"/>
          </a:p>
        </p:txBody>
      </p:sp>
      <p:sp>
        <p:nvSpPr>
          <p:cNvPr id="35" name="Shape 28"/>
          <p:cNvSpPr/>
          <p:nvPr/>
        </p:nvSpPr>
        <p:spPr>
          <a:xfrm>
            <a:off x="6903720" y="4873752"/>
            <a:ext cx="146304" cy="146304"/>
          </a:xfrm>
          <a:prstGeom prst="ellipse">
            <a:avLst/>
          </a:prstGeom>
          <a:solidFill>
            <a:srgbClr val="2C7C90"/>
          </a:solidFill>
          <a:ln/>
        </p:spPr>
      </p:sp>
      <p:sp>
        <p:nvSpPr>
          <p:cNvPr id="36" name="Text 29"/>
          <p:cNvSpPr/>
          <p:nvPr/>
        </p:nvSpPr>
        <p:spPr>
          <a:xfrm>
            <a:off x="7196328" y="4745736"/>
            <a:ext cx="4069080" cy="29260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Scheme assigned</a:t>
            </a:r>
            <a:endParaRPr lang="en-US" sz="1250" dirty="0"/>
          </a:p>
        </p:txBody>
      </p:sp>
      <p:sp>
        <p:nvSpPr>
          <p:cNvPr id="37" name="Text 30"/>
          <p:cNvSpPr/>
          <p:nvPr/>
        </p:nvSpPr>
        <p:spPr>
          <a:xfrm>
            <a:off x="7196328" y="5038344"/>
            <a:ext cx="4069080" cy="274320"/>
          </a:xfrm>
          <a:prstGeom prst="rect">
            <a:avLst/>
          </a:prstGeom>
          <a:noFill/>
          <a:ln/>
        </p:spPr>
        <p:txBody>
          <a:bodyPr wrap="square" rtlCol="0" anchor="ctr"/>
          <a:lstStyle/>
          <a:p>
            <a:pPr indent="0" marL="0">
              <a:buNone/>
            </a:pPr>
            <a:r>
              <a:rPr lang="en-US" sz="1050" dirty="0">
                <a:solidFill>
                  <a:srgbClr val="9AA3B2"/>
                </a:solidFill>
                <a:latin typeface="Calibri" pitchFamily="34" charset="0"/>
                <a:ea typeface="Calibri" pitchFamily="34" charset="-122"/>
                <a:cs typeface="Calibri" pitchFamily="34" charset="-120"/>
              </a:rPr>
              <a:t>A. Mensah · Au-FA · 08:51</a:t>
            </a:r>
            <a:endParaRPr lang="en-US" sz="1050" dirty="0"/>
          </a:p>
        </p:txBody>
      </p:sp>
      <p:sp>
        <p:nvSpPr>
          <p:cNvPr id="38" name="Text 31"/>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13</a:t>
            </a:r>
            <a:endParaRPr lang="en-US" sz="900" dirty="0"/>
          </a:p>
        </p:txBody>
      </p:sp>
      <p:sp>
        <p:nvSpPr>
          <p:cNvPr id="39" name="Text 32"/>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OUTPUTS</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Reports</a:t>
            </a:r>
            <a:endParaRPr lang="en-US" sz="3200" dirty="0"/>
          </a:p>
        </p:txBody>
      </p:sp>
      <p:sp>
        <p:nvSpPr>
          <p:cNvPr id="4" name="Text 2"/>
          <p:cNvSpPr/>
          <p:nvPr/>
        </p:nvSpPr>
        <p:spPr>
          <a:xfrm>
            <a:off x="548640" y="1481328"/>
            <a:ext cx="10881360" cy="36576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GPMLabs turns validated data into the documents your clients and auditors need — accurate, consistent, and ready to share.</a:t>
            </a:r>
            <a:endParaRPr lang="en-US" sz="1400" dirty="0"/>
          </a:p>
        </p:txBody>
      </p:sp>
      <p:sp>
        <p:nvSpPr>
          <p:cNvPr id="5" name="Shape 3"/>
          <p:cNvSpPr/>
          <p:nvPr/>
        </p:nvSpPr>
        <p:spPr>
          <a:xfrm>
            <a:off x="548640" y="2148840"/>
            <a:ext cx="2615184" cy="2560320"/>
          </a:xfrm>
          <a:prstGeom prst="roundRect">
            <a:avLst>
              <a:gd name="adj" fmla="val 3571"/>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1399032" y="2441448"/>
            <a:ext cx="914400" cy="91440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1636776" y="2679192"/>
            <a:ext cx="438912" cy="438912"/>
          </a:xfrm>
          <a:prstGeom prst="rect">
            <a:avLst/>
          </a:prstGeom>
        </p:spPr>
      </p:pic>
      <p:sp>
        <p:nvSpPr>
          <p:cNvPr id="8" name="Text 5"/>
          <p:cNvSpPr/>
          <p:nvPr/>
        </p:nvSpPr>
        <p:spPr>
          <a:xfrm>
            <a:off x="685800" y="3520440"/>
            <a:ext cx="2340864" cy="640080"/>
          </a:xfrm>
          <a:prstGeom prst="rect">
            <a:avLst/>
          </a:prstGeom>
          <a:noFill/>
          <a:ln/>
        </p:spPr>
        <p:txBody>
          <a:bodyPr wrap="square" rtlCol="0" anchor="ctr"/>
          <a:lstStyle/>
          <a:p>
            <a:pPr algn="ctr" indent="0" marL="0">
              <a:buNone/>
            </a:pPr>
            <a:r>
              <a:rPr lang="en-US" sz="1400" b="1" dirty="0">
                <a:solidFill>
                  <a:srgbClr val="1B222C"/>
                </a:solidFill>
                <a:latin typeface="Cambria" pitchFamily="34" charset="0"/>
                <a:ea typeface="Cambria" pitchFamily="34" charset="-122"/>
                <a:cs typeface="Cambria" pitchFamily="34" charset="-120"/>
              </a:rPr>
              <a:t>Certificate of Analysis</a:t>
            </a:r>
            <a:endParaRPr lang="en-US" sz="1400" dirty="0"/>
          </a:p>
        </p:txBody>
      </p:sp>
      <p:sp>
        <p:nvSpPr>
          <p:cNvPr id="9" name="Text 6"/>
          <p:cNvSpPr/>
          <p:nvPr/>
        </p:nvSpPr>
        <p:spPr>
          <a:xfrm>
            <a:off x="731520" y="4087368"/>
            <a:ext cx="224942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The official, certified result issued to the client for their samples.</a:t>
            </a:r>
            <a:endParaRPr lang="en-US" sz="1050" dirty="0"/>
          </a:p>
        </p:txBody>
      </p:sp>
      <p:sp>
        <p:nvSpPr>
          <p:cNvPr id="10" name="Shape 7"/>
          <p:cNvSpPr/>
          <p:nvPr/>
        </p:nvSpPr>
        <p:spPr>
          <a:xfrm>
            <a:off x="3383280" y="2148840"/>
            <a:ext cx="2615184" cy="2560320"/>
          </a:xfrm>
          <a:prstGeom prst="roundRect">
            <a:avLst>
              <a:gd name="adj" fmla="val 3571"/>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233672" y="2441448"/>
            <a:ext cx="914400" cy="91440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471416" y="2679192"/>
            <a:ext cx="438912" cy="438912"/>
          </a:xfrm>
          <a:prstGeom prst="rect">
            <a:avLst/>
          </a:prstGeom>
        </p:spPr>
      </p:pic>
      <p:sp>
        <p:nvSpPr>
          <p:cNvPr id="13" name="Text 9"/>
          <p:cNvSpPr/>
          <p:nvPr/>
        </p:nvSpPr>
        <p:spPr>
          <a:xfrm>
            <a:off x="3520440" y="3520440"/>
            <a:ext cx="2340864" cy="640080"/>
          </a:xfrm>
          <a:prstGeom prst="rect">
            <a:avLst/>
          </a:prstGeom>
          <a:noFill/>
          <a:ln/>
        </p:spPr>
        <p:txBody>
          <a:bodyPr wrap="square" rtlCol="0" anchor="ctr"/>
          <a:lstStyle/>
          <a:p>
            <a:pPr algn="ctr" indent="0" marL="0">
              <a:buNone/>
            </a:pPr>
            <a:r>
              <a:rPr lang="en-US" sz="1400" b="1" dirty="0">
                <a:solidFill>
                  <a:srgbClr val="1B222C"/>
                </a:solidFill>
                <a:latin typeface="Cambria" pitchFamily="34" charset="0"/>
                <a:ea typeface="Cambria" pitchFamily="34" charset="-122"/>
                <a:cs typeface="Cambria" pitchFamily="34" charset="-120"/>
              </a:rPr>
              <a:t>Batch Reports</a:t>
            </a:r>
            <a:endParaRPr lang="en-US" sz="1400" dirty="0"/>
          </a:p>
        </p:txBody>
      </p:sp>
      <p:sp>
        <p:nvSpPr>
          <p:cNvPr id="14" name="Text 10"/>
          <p:cNvSpPr/>
          <p:nvPr/>
        </p:nvSpPr>
        <p:spPr>
          <a:xfrm>
            <a:off x="3566160" y="4087368"/>
            <a:ext cx="224942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The full detail of an analytical batch and all of its QC data.</a:t>
            </a:r>
            <a:endParaRPr lang="en-US" sz="1050" dirty="0"/>
          </a:p>
        </p:txBody>
      </p:sp>
      <p:sp>
        <p:nvSpPr>
          <p:cNvPr id="15" name="Shape 11"/>
          <p:cNvSpPr/>
          <p:nvPr/>
        </p:nvSpPr>
        <p:spPr>
          <a:xfrm>
            <a:off x="6217920" y="2148840"/>
            <a:ext cx="2615184" cy="2560320"/>
          </a:xfrm>
          <a:prstGeom prst="roundRect">
            <a:avLst>
              <a:gd name="adj" fmla="val 3571"/>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7068312" y="2441448"/>
            <a:ext cx="914400" cy="91440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7306056" y="2679192"/>
            <a:ext cx="438912" cy="438912"/>
          </a:xfrm>
          <a:prstGeom prst="rect">
            <a:avLst/>
          </a:prstGeom>
        </p:spPr>
      </p:pic>
      <p:sp>
        <p:nvSpPr>
          <p:cNvPr id="18" name="Text 13"/>
          <p:cNvSpPr/>
          <p:nvPr/>
        </p:nvSpPr>
        <p:spPr>
          <a:xfrm>
            <a:off x="6355080" y="3520440"/>
            <a:ext cx="2340864" cy="640080"/>
          </a:xfrm>
          <a:prstGeom prst="rect">
            <a:avLst/>
          </a:prstGeom>
          <a:noFill/>
          <a:ln/>
        </p:spPr>
        <p:txBody>
          <a:bodyPr wrap="square" rtlCol="0" anchor="ctr"/>
          <a:lstStyle/>
          <a:p>
            <a:pPr algn="ctr" indent="0" marL="0">
              <a:buNone/>
            </a:pPr>
            <a:r>
              <a:rPr lang="en-US" sz="1400" b="1" dirty="0">
                <a:solidFill>
                  <a:srgbClr val="1B222C"/>
                </a:solidFill>
                <a:latin typeface="Cambria" pitchFamily="34" charset="0"/>
                <a:ea typeface="Cambria" pitchFamily="34" charset="-122"/>
                <a:cs typeface="Cambria" pitchFamily="34" charset="-120"/>
              </a:rPr>
              <a:t>QC Reports</a:t>
            </a:r>
            <a:endParaRPr lang="en-US" sz="1400" dirty="0"/>
          </a:p>
        </p:txBody>
      </p:sp>
      <p:sp>
        <p:nvSpPr>
          <p:cNvPr id="19" name="Text 14"/>
          <p:cNvSpPr/>
          <p:nvPr/>
        </p:nvSpPr>
        <p:spPr>
          <a:xfrm>
            <a:off x="6400800" y="4087368"/>
            <a:ext cx="224942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Performance of standards, blanks and control samples in one place.</a:t>
            </a:r>
            <a:endParaRPr lang="en-US" sz="1050" dirty="0"/>
          </a:p>
        </p:txBody>
      </p:sp>
      <p:sp>
        <p:nvSpPr>
          <p:cNvPr id="20" name="Shape 15"/>
          <p:cNvSpPr/>
          <p:nvPr/>
        </p:nvSpPr>
        <p:spPr>
          <a:xfrm>
            <a:off x="9052560" y="2148840"/>
            <a:ext cx="2615184" cy="2560320"/>
          </a:xfrm>
          <a:prstGeom prst="roundRect">
            <a:avLst>
              <a:gd name="adj" fmla="val 3571"/>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9902952" y="2441448"/>
            <a:ext cx="914400" cy="91440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10140696" y="2679192"/>
            <a:ext cx="438912" cy="438912"/>
          </a:xfrm>
          <a:prstGeom prst="rect">
            <a:avLst/>
          </a:prstGeom>
        </p:spPr>
      </p:pic>
      <p:sp>
        <p:nvSpPr>
          <p:cNvPr id="23" name="Text 17"/>
          <p:cNvSpPr/>
          <p:nvPr/>
        </p:nvSpPr>
        <p:spPr>
          <a:xfrm>
            <a:off x="9189720" y="3520440"/>
            <a:ext cx="2340864" cy="640080"/>
          </a:xfrm>
          <a:prstGeom prst="rect">
            <a:avLst/>
          </a:prstGeom>
          <a:noFill/>
          <a:ln/>
        </p:spPr>
        <p:txBody>
          <a:bodyPr wrap="square" rtlCol="0" anchor="ctr"/>
          <a:lstStyle/>
          <a:p>
            <a:pPr algn="ctr" indent="0" marL="0">
              <a:buNone/>
            </a:pPr>
            <a:r>
              <a:rPr lang="en-US" sz="1400" b="1" dirty="0">
                <a:solidFill>
                  <a:srgbClr val="1B222C"/>
                </a:solidFill>
                <a:latin typeface="Cambria" pitchFamily="34" charset="0"/>
                <a:ea typeface="Cambria" pitchFamily="34" charset="-122"/>
                <a:cs typeface="Cambria" pitchFamily="34" charset="-120"/>
              </a:rPr>
              <a:t>Job Reports</a:t>
            </a:r>
            <a:endParaRPr lang="en-US" sz="1400" dirty="0"/>
          </a:p>
        </p:txBody>
      </p:sp>
      <p:sp>
        <p:nvSpPr>
          <p:cNvPr id="24" name="Text 18"/>
          <p:cNvSpPr/>
          <p:nvPr/>
        </p:nvSpPr>
        <p:spPr>
          <a:xfrm>
            <a:off x="9235440" y="4087368"/>
            <a:ext cx="2249424" cy="502920"/>
          </a:xfrm>
          <a:prstGeom prst="rect">
            <a:avLst/>
          </a:prstGeom>
          <a:noFill/>
          <a:ln/>
        </p:spPr>
        <p:txBody>
          <a:bodyPr wrap="square" rtlCol="0" anchor="ctr"/>
          <a:lstStyle/>
          <a:p>
            <a:pPr algn="ctr" indent="0" marL="0">
              <a:lnSpc>
                <a:spcPct val="105000"/>
              </a:lnSpc>
              <a:buNone/>
            </a:pPr>
            <a:r>
              <a:rPr lang="en-US" sz="1050" dirty="0">
                <a:solidFill>
                  <a:srgbClr val="6A7482"/>
                </a:solidFill>
                <a:latin typeface="Calibri" pitchFamily="34" charset="0"/>
                <a:ea typeface="Calibri" pitchFamily="34" charset="-122"/>
                <a:cs typeface="Calibri" pitchFamily="34" charset="-120"/>
              </a:rPr>
              <a:t>A complete summary of everything performed under a single job.</a:t>
            </a:r>
            <a:endParaRPr lang="en-US" sz="1050" dirty="0"/>
          </a:p>
        </p:txBody>
      </p:sp>
      <p:sp>
        <p:nvSpPr>
          <p:cNvPr id="25" name="Shape 19"/>
          <p:cNvSpPr/>
          <p:nvPr/>
        </p:nvSpPr>
        <p:spPr>
          <a:xfrm>
            <a:off x="548640" y="4892040"/>
            <a:ext cx="11094415" cy="1143000"/>
          </a:xfrm>
          <a:prstGeom prst="roundRect">
            <a:avLst>
              <a:gd name="adj" fmla="val 8000"/>
            </a:avLst>
          </a:prstGeom>
          <a:solidFill>
            <a:srgbClr val="171B22"/>
          </a:solidFill>
          <a:ln/>
          <a:effectLst>
            <a:outerShdw sx="100000" sy="100000" kx="0" ky="0" algn="bl" rotWithShape="0" blurRad="114300" dist="38100" dir="5400000">
              <a:srgbClr val="8A94A6">
                <a:alpha val="28000"/>
              </a:srgbClr>
            </a:outerShdw>
          </a:effectLst>
        </p:spPr>
      </p:sp>
      <p:sp>
        <p:nvSpPr>
          <p:cNvPr id="26" name="Shape 20"/>
          <p:cNvSpPr/>
          <p:nvPr/>
        </p:nvSpPr>
        <p:spPr>
          <a:xfrm>
            <a:off x="868680" y="5120640"/>
            <a:ext cx="685800" cy="68580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1046988" y="5298948"/>
            <a:ext cx="329184" cy="329184"/>
          </a:xfrm>
          <a:prstGeom prst="rect">
            <a:avLst/>
          </a:prstGeom>
        </p:spPr>
      </p:pic>
      <p:sp>
        <p:nvSpPr>
          <p:cNvPr id="28" name="Text 21"/>
          <p:cNvSpPr/>
          <p:nvPr/>
        </p:nvSpPr>
        <p:spPr>
          <a:xfrm>
            <a:off x="1783080" y="4892040"/>
            <a:ext cx="9539935" cy="1143000"/>
          </a:xfrm>
          <a:prstGeom prst="rect">
            <a:avLst/>
          </a:prstGeom>
          <a:noFill/>
          <a:ln/>
        </p:spPr>
        <p:txBody>
          <a:bodyPr wrap="square" rtlCol="0" anchor="ctr"/>
          <a:lstStyle/>
          <a:p>
            <a:pPr indent="0" marL="0">
              <a:lnSpc>
                <a:spcPct val="108000"/>
              </a:lnSpc>
              <a:buNone/>
            </a:pPr>
            <a:r>
              <a:rPr lang="en-US" sz="1600" b="1" dirty="0">
                <a:solidFill>
                  <a:srgbClr val="FFFFFF"/>
                </a:solidFill>
                <a:latin typeface="Calibri" pitchFamily="34" charset="0"/>
                <a:ea typeface="Calibri" pitchFamily="34" charset="-122"/>
                <a:cs typeface="Calibri" pitchFamily="34" charset="-120"/>
              </a:rPr>
              <a:t>Export to PDF and Excel</a:t>
            </a:r>
            <a:endParaRPr lang="en-US" sz="1600" dirty="0"/>
          </a:p>
          <a:p>
            <a:pPr indent="0" marL="0">
              <a:lnSpc>
                <a:spcPct val="108000"/>
              </a:lnSpc>
              <a:buNone/>
            </a:pPr>
            <a:r>
              <a:rPr lang="en-US" sz="1250" dirty="0">
                <a:solidFill>
                  <a:srgbClr val="C7CFDA"/>
                </a:solidFill>
                <a:latin typeface="Calibri" pitchFamily="34" charset="0"/>
                <a:ea typeface="Calibri" pitchFamily="34" charset="-122"/>
                <a:cs typeface="Calibri" pitchFamily="34" charset="-120"/>
              </a:rPr>
              <a:t>Share certificates as polished PDFs, or push tabular data to Excel for further analysis.</a:t>
            </a:r>
            <a:endParaRPr lang="en-US" sz="1600" dirty="0"/>
          </a:p>
        </p:txBody>
      </p:sp>
      <p:sp>
        <p:nvSpPr>
          <p:cNvPr id="29" name="Text 22"/>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14</a:t>
            </a:r>
            <a:endParaRPr lang="en-US" sz="900" dirty="0"/>
          </a:p>
        </p:txBody>
      </p:sp>
      <p:sp>
        <p:nvSpPr>
          <p:cNvPr id="30" name="Text 23"/>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CONFIGURATION</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Administration</a:t>
            </a:r>
            <a:endParaRPr lang="en-US" sz="3200" dirty="0"/>
          </a:p>
        </p:txBody>
      </p:sp>
      <p:sp>
        <p:nvSpPr>
          <p:cNvPr id="4" name="Text 2"/>
          <p:cNvSpPr/>
          <p:nvPr/>
        </p:nvSpPr>
        <p:spPr>
          <a:xfrm>
            <a:off x="548640" y="1481328"/>
            <a:ext cx="10881360" cy="45720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Everything the lab runs on is configurable in one place — kept consistent, controlled, and audited.</a:t>
            </a:r>
            <a:endParaRPr lang="en-US" sz="1400" dirty="0"/>
          </a:p>
        </p:txBody>
      </p:sp>
      <p:sp>
        <p:nvSpPr>
          <p:cNvPr id="5" name="Shape 3"/>
          <p:cNvSpPr/>
          <p:nvPr/>
        </p:nvSpPr>
        <p:spPr>
          <a:xfrm>
            <a:off x="548640" y="2148840"/>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804672" y="2596896"/>
            <a:ext cx="658368" cy="658368"/>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75848" y="2768072"/>
            <a:ext cx="316017" cy="316017"/>
          </a:xfrm>
          <a:prstGeom prst="rect">
            <a:avLst/>
          </a:prstGeom>
        </p:spPr>
      </p:pic>
      <p:sp>
        <p:nvSpPr>
          <p:cNvPr id="8" name="Text 5"/>
          <p:cNvSpPr/>
          <p:nvPr/>
        </p:nvSpPr>
        <p:spPr>
          <a:xfrm>
            <a:off x="1600200" y="2148840"/>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Users</a:t>
            </a:r>
            <a:endParaRPr lang="en-US" sz="1500" dirty="0"/>
          </a:p>
        </p:txBody>
      </p:sp>
      <p:sp>
        <p:nvSpPr>
          <p:cNvPr id="9" name="Shape 6"/>
          <p:cNvSpPr/>
          <p:nvPr/>
        </p:nvSpPr>
        <p:spPr>
          <a:xfrm>
            <a:off x="3383280" y="2148840"/>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0" name="Shape 7"/>
          <p:cNvSpPr/>
          <p:nvPr/>
        </p:nvSpPr>
        <p:spPr>
          <a:xfrm>
            <a:off x="3639312" y="2596896"/>
            <a:ext cx="658368" cy="658368"/>
          </a:xfrm>
          <a:prstGeom prst="ellipse">
            <a:avLst/>
          </a:prstGeom>
          <a:solidFill>
            <a:srgbClr val="2C7C90"/>
          </a:solidFill>
          <a:ln/>
        </p:spPr>
      </p:sp>
      <p:pic>
        <p:nvPicPr>
          <p:cNvPr id="11" name="Image 1" descr="preencoded.png">    </p:cNvPr>
          <p:cNvPicPr>
            <a:picLocks noChangeAspect="1"/>
          </p:cNvPicPr>
          <p:nvPr/>
        </p:nvPicPr>
        <p:blipFill>
          <a:blip r:embed="rId2"/>
          <a:stretch>
            <a:fillRect/>
          </a:stretch>
        </p:blipFill>
        <p:spPr>
          <a:xfrm>
            <a:off x="3810488" y="2768072"/>
            <a:ext cx="316017" cy="316017"/>
          </a:xfrm>
          <a:prstGeom prst="rect">
            <a:avLst/>
          </a:prstGeom>
        </p:spPr>
      </p:pic>
      <p:sp>
        <p:nvSpPr>
          <p:cNvPr id="12" name="Text 8"/>
          <p:cNvSpPr/>
          <p:nvPr/>
        </p:nvSpPr>
        <p:spPr>
          <a:xfrm>
            <a:off x="4434840" y="2148840"/>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Roles</a:t>
            </a:r>
            <a:endParaRPr lang="en-US" sz="1500" dirty="0"/>
          </a:p>
        </p:txBody>
      </p:sp>
      <p:sp>
        <p:nvSpPr>
          <p:cNvPr id="13" name="Shape 9"/>
          <p:cNvSpPr/>
          <p:nvPr/>
        </p:nvSpPr>
        <p:spPr>
          <a:xfrm>
            <a:off x="6217920" y="2148840"/>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4" name="Shape 10"/>
          <p:cNvSpPr/>
          <p:nvPr/>
        </p:nvSpPr>
        <p:spPr>
          <a:xfrm>
            <a:off x="6473952" y="2596896"/>
            <a:ext cx="658368" cy="658368"/>
          </a:xfrm>
          <a:prstGeom prst="ellipse">
            <a:avLst/>
          </a:prstGeom>
          <a:solidFill>
            <a:srgbClr val="D2892E"/>
          </a:solidFill>
          <a:ln/>
        </p:spPr>
      </p:sp>
      <p:pic>
        <p:nvPicPr>
          <p:cNvPr id="15" name="Image 2" descr="preencoded.png">    </p:cNvPr>
          <p:cNvPicPr>
            <a:picLocks noChangeAspect="1"/>
          </p:cNvPicPr>
          <p:nvPr/>
        </p:nvPicPr>
        <p:blipFill>
          <a:blip r:embed="rId3"/>
          <a:stretch>
            <a:fillRect/>
          </a:stretch>
        </p:blipFill>
        <p:spPr>
          <a:xfrm>
            <a:off x="6645128" y="2768072"/>
            <a:ext cx="316017" cy="316017"/>
          </a:xfrm>
          <a:prstGeom prst="rect">
            <a:avLst/>
          </a:prstGeom>
        </p:spPr>
      </p:pic>
      <p:sp>
        <p:nvSpPr>
          <p:cNvPr id="16" name="Text 11"/>
          <p:cNvSpPr/>
          <p:nvPr/>
        </p:nvSpPr>
        <p:spPr>
          <a:xfrm>
            <a:off x="7269480" y="2148840"/>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Laboratories</a:t>
            </a:r>
            <a:endParaRPr lang="en-US" sz="1500" dirty="0"/>
          </a:p>
        </p:txBody>
      </p:sp>
      <p:sp>
        <p:nvSpPr>
          <p:cNvPr id="17" name="Shape 12"/>
          <p:cNvSpPr/>
          <p:nvPr/>
        </p:nvSpPr>
        <p:spPr>
          <a:xfrm>
            <a:off x="9052560" y="2148840"/>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8" name="Shape 13"/>
          <p:cNvSpPr/>
          <p:nvPr/>
        </p:nvSpPr>
        <p:spPr>
          <a:xfrm>
            <a:off x="9308592" y="2596896"/>
            <a:ext cx="658368" cy="658368"/>
          </a:xfrm>
          <a:prstGeom prst="ellipse">
            <a:avLst/>
          </a:prstGeom>
          <a:solidFill>
            <a:srgbClr val="2C7C90"/>
          </a:solidFill>
          <a:ln/>
        </p:spPr>
      </p:sp>
      <p:pic>
        <p:nvPicPr>
          <p:cNvPr id="19" name="Image 3" descr="preencoded.png">    </p:cNvPr>
          <p:cNvPicPr>
            <a:picLocks noChangeAspect="1"/>
          </p:cNvPicPr>
          <p:nvPr/>
        </p:nvPicPr>
        <p:blipFill>
          <a:blip r:embed="rId4"/>
          <a:stretch>
            <a:fillRect/>
          </a:stretch>
        </p:blipFill>
        <p:spPr>
          <a:xfrm>
            <a:off x="9479768" y="2768072"/>
            <a:ext cx="316017" cy="316017"/>
          </a:xfrm>
          <a:prstGeom prst="rect">
            <a:avLst/>
          </a:prstGeom>
        </p:spPr>
      </p:pic>
      <p:sp>
        <p:nvSpPr>
          <p:cNvPr id="20" name="Text 14"/>
          <p:cNvSpPr/>
          <p:nvPr/>
        </p:nvSpPr>
        <p:spPr>
          <a:xfrm>
            <a:off x="10104120" y="2148840"/>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Clients</a:t>
            </a:r>
            <a:endParaRPr lang="en-US" sz="1500" dirty="0"/>
          </a:p>
        </p:txBody>
      </p:sp>
      <p:sp>
        <p:nvSpPr>
          <p:cNvPr id="21" name="Shape 15"/>
          <p:cNvSpPr/>
          <p:nvPr/>
        </p:nvSpPr>
        <p:spPr>
          <a:xfrm>
            <a:off x="548640" y="3959352"/>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2" name="Shape 16"/>
          <p:cNvSpPr/>
          <p:nvPr/>
        </p:nvSpPr>
        <p:spPr>
          <a:xfrm>
            <a:off x="804672" y="4407408"/>
            <a:ext cx="658368" cy="658368"/>
          </a:xfrm>
          <a:prstGeom prst="ellipse">
            <a:avLst/>
          </a:prstGeom>
          <a:solidFill>
            <a:srgbClr val="D2892E"/>
          </a:solidFill>
          <a:ln/>
        </p:spPr>
      </p:sp>
      <p:pic>
        <p:nvPicPr>
          <p:cNvPr id="23" name="Image 4" descr="preencoded.png">    </p:cNvPr>
          <p:cNvPicPr>
            <a:picLocks noChangeAspect="1"/>
          </p:cNvPicPr>
          <p:nvPr/>
        </p:nvPicPr>
        <p:blipFill>
          <a:blip r:embed="rId5"/>
          <a:stretch>
            <a:fillRect/>
          </a:stretch>
        </p:blipFill>
        <p:spPr>
          <a:xfrm>
            <a:off x="975848" y="4578584"/>
            <a:ext cx="316017" cy="316017"/>
          </a:xfrm>
          <a:prstGeom prst="rect">
            <a:avLst/>
          </a:prstGeom>
        </p:spPr>
      </p:pic>
      <p:sp>
        <p:nvSpPr>
          <p:cNvPr id="24" name="Text 17"/>
          <p:cNvSpPr/>
          <p:nvPr/>
        </p:nvSpPr>
        <p:spPr>
          <a:xfrm>
            <a:off x="1600200" y="3959352"/>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Locations</a:t>
            </a:r>
            <a:endParaRPr lang="en-US" sz="1500" dirty="0"/>
          </a:p>
        </p:txBody>
      </p:sp>
      <p:sp>
        <p:nvSpPr>
          <p:cNvPr id="25" name="Shape 18"/>
          <p:cNvSpPr/>
          <p:nvPr/>
        </p:nvSpPr>
        <p:spPr>
          <a:xfrm>
            <a:off x="3383280" y="3959352"/>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19"/>
          <p:cNvSpPr/>
          <p:nvPr/>
        </p:nvSpPr>
        <p:spPr>
          <a:xfrm>
            <a:off x="3639312" y="4407408"/>
            <a:ext cx="658368" cy="658368"/>
          </a:xfrm>
          <a:prstGeom prst="ellipse">
            <a:avLst/>
          </a:prstGeom>
          <a:solidFill>
            <a:srgbClr val="2C7C90"/>
          </a:solidFill>
          <a:ln/>
        </p:spPr>
      </p:sp>
      <p:pic>
        <p:nvPicPr>
          <p:cNvPr id="27" name="Image 5" descr="preencoded.png">    </p:cNvPr>
          <p:cNvPicPr>
            <a:picLocks noChangeAspect="1"/>
          </p:cNvPicPr>
          <p:nvPr/>
        </p:nvPicPr>
        <p:blipFill>
          <a:blip r:embed="rId6"/>
          <a:stretch>
            <a:fillRect/>
          </a:stretch>
        </p:blipFill>
        <p:spPr>
          <a:xfrm>
            <a:off x="3810488" y="4578584"/>
            <a:ext cx="316017" cy="316017"/>
          </a:xfrm>
          <a:prstGeom prst="rect">
            <a:avLst/>
          </a:prstGeom>
        </p:spPr>
      </p:pic>
      <p:sp>
        <p:nvSpPr>
          <p:cNvPr id="28" name="Text 20"/>
          <p:cNvSpPr/>
          <p:nvPr/>
        </p:nvSpPr>
        <p:spPr>
          <a:xfrm>
            <a:off x="4434840" y="3959352"/>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Instruments</a:t>
            </a:r>
            <a:endParaRPr lang="en-US" sz="1500" dirty="0"/>
          </a:p>
        </p:txBody>
      </p:sp>
      <p:sp>
        <p:nvSpPr>
          <p:cNvPr id="29" name="Shape 21"/>
          <p:cNvSpPr/>
          <p:nvPr/>
        </p:nvSpPr>
        <p:spPr>
          <a:xfrm>
            <a:off x="6217920" y="3959352"/>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0" name="Shape 22"/>
          <p:cNvSpPr/>
          <p:nvPr/>
        </p:nvSpPr>
        <p:spPr>
          <a:xfrm>
            <a:off x="6473952" y="4407408"/>
            <a:ext cx="658368" cy="658368"/>
          </a:xfrm>
          <a:prstGeom prst="ellipse">
            <a:avLst/>
          </a:prstGeom>
          <a:solidFill>
            <a:srgbClr val="D2892E"/>
          </a:solidFill>
          <a:ln/>
        </p:spPr>
      </p:sp>
      <p:pic>
        <p:nvPicPr>
          <p:cNvPr id="31" name="Image 6" descr="preencoded.png">    </p:cNvPr>
          <p:cNvPicPr>
            <a:picLocks noChangeAspect="1"/>
          </p:cNvPicPr>
          <p:nvPr/>
        </p:nvPicPr>
        <p:blipFill>
          <a:blip r:embed="rId7"/>
          <a:stretch>
            <a:fillRect/>
          </a:stretch>
        </p:blipFill>
        <p:spPr>
          <a:xfrm>
            <a:off x="6645128" y="4578584"/>
            <a:ext cx="316017" cy="316017"/>
          </a:xfrm>
          <a:prstGeom prst="rect">
            <a:avLst/>
          </a:prstGeom>
        </p:spPr>
      </p:pic>
      <p:sp>
        <p:nvSpPr>
          <p:cNvPr id="32" name="Text 23"/>
          <p:cNvSpPr/>
          <p:nvPr/>
        </p:nvSpPr>
        <p:spPr>
          <a:xfrm>
            <a:off x="7269480" y="3959352"/>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Standards</a:t>
            </a:r>
            <a:endParaRPr lang="en-US" sz="1500" dirty="0"/>
          </a:p>
        </p:txBody>
      </p:sp>
      <p:sp>
        <p:nvSpPr>
          <p:cNvPr id="33" name="Shape 24"/>
          <p:cNvSpPr/>
          <p:nvPr/>
        </p:nvSpPr>
        <p:spPr>
          <a:xfrm>
            <a:off x="9052560" y="3959352"/>
            <a:ext cx="2615184" cy="1554480"/>
          </a:xfrm>
          <a:prstGeom prst="roundRect">
            <a:avLst>
              <a:gd name="adj" fmla="val 588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4" name="Shape 25"/>
          <p:cNvSpPr/>
          <p:nvPr/>
        </p:nvSpPr>
        <p:spPr>
          <a:xfrm>
            <a:off x="9308592" y="4407408"/>
            <a:ext cx="658368" cy="658368"/>
          </a:xfrm>
          <a:prstGeom prst="ellipse">
            <a:avLst/>
          </a:prstGeom>
          <a:solidFill>
            <a:srgbClr val="2C7C90"/>
          </a:solidFill>
          <a:ln/>
        </p:spPr>
      </p:sp>
      <p:pic>
        <p:nvPicPr>
          <p:cNvPr id="35" name="Image 7" descr="preencoded.png">    </p:cNvPr>
          <p:cNvPicPr>
            <a:picLocks noChangeAspect="1"/>
          </p:cNvPicPr>
          <p:nvPr/>
        </p:nvPicPr>
        <p:blipFill>
          <a:blip r:embed="rId8"/>
          <a:stretch>
            <a:fillRect/>
          </a:stretch>
        </p:blipFill>
        <p:spPr>
          <a:xfrm>
            <a:off x="9479768" y="4578584"/>
            <a:ext cx="316017" cy="316017"/>
          </a:xfrm>
          <a:prstGeom prst="rect">
            <a:avLst/>
          </a:prstGeom>
        </p:spPr>
      </p:pic>
      <p:sp>
        <p:nvSpPr>
          <p:cNvPr id="36" name="Text 26"/>
          <p:cNvSpPr/>
          <p:nvPr/>
        </p:nvSpPr>
        <p:spPr>
          <a:xfrm>
            <a:off x="10104120" y="3959352"/>
            <a:ext cx="1426464" cy="1554480"/>
          </a:xfrm>
          <a:prstGeom prst="rect">
            <a:avLst/>
          </a:prstGeom>
          <a:noFill/>
          <a:ln/>
        </p:spPr>
        <p:txBody>
          <a:bodyPr wrap="square" rtlCol="0" anchor="ctr"/>
          <a:lstStyle/>
          <a:p>
            <a:pPr indent="0" marL="0">
              <a:buNone/>
            </a:pPr>
            <a:r>
              <a:rPr lang="en-US" sz="1500" b="1" dirty="0">
                <a:solidFill>
                  <a:srgbClr val="1B222C"/>
                </a:solidFill>
                <a:latin typeface="Cambria" pitchFamily="34" charset="0"/>
                <a:ea typeface="Cambria" pitchFamily="34" charset="-122"/>
                <a:cs typeface="Cambria" pitchFamily="34" charset="-120"/>
              </a:rPr>
              <a:t>Configuration</a:t>
            </a:r>
            <a:endParaRPr lang="en-US" sz="1500" dirty="0"/>
          </a:p>
        </p:txBody>
      </p:sp>
      <p:sp>
        <p:nvSpPr>
          <p:cNvPr id="37" name="Text 27"/>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15</a:t>
            </a:r>
            <a:endParaRPr lang="en-US" sz="900" dirty="0"/>
          </a:p>
        </p:txBody>
      </p:sp>
      <p:sp>
        <p:nvSpPr>
          <p:cNvPr id="38" name="Text 28"/>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VALUE</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Key Benefits</a:t>
            </a:r>
            <a:endParaRPr lang="en-US" sz="3200" dirty="0"/>
          </a:p>
        </p:txBody>
      </p:sp>
      <p:sp>
        <p:nvSpPr>
          <p:cNvPr id="4" name="Text 2"/>
          <p:cNvSpPr/>
          <p:nvPr/>
        </p:nvSpPr>
        <p:spPr>
          <a:xfrm>
            <a:off x="548640" y="1481328"/>
            <a:ext cx="10881360" cy="36576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GPMLabs connects the whole laboratory into one system — and the operational and compliance payoff shows up across the board.</a:t>
            </a:r>
            <a:endParaRPr lang="en-US" sz="1400" dirty="0"/>
          </a:p>
        </p:txBody>
      </p:sp>
      <p:sp>
        <p:nvSpPr>
          <p:cNvPr id="5" name="Shape 3"/>
          <p:cNvSpPr/>
          <p:nvPr/>
        </p:nvSpPr>
        <p:spPr>
          <a:xfrm>
            <a:off x="54864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777240" y="2331720"/>
            <a:ext cx="640080" cy="64008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43661" y="2498141"/>
            <a:ext cx="307238" cy="307238"/>
          </a:xfrm>
          <a:prstGeom prst="rect">
            <a:avLst/>
          </a:prstGeom>
        </p:spPr>
      </p:pic>
      <p:sp>
        <p:nvSpPr>
          <p:cNvPr id="8" name="Text 5"/>
          <p:cNvSpPr/>
          <p:nvPr/>
        </p:nvSpPr>
        <p:spPr>
          <a:xfrm>
            <a:off x="153619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Improved efficiency</a:t>
            </a:r>
            <a:endParaRPr lang="en-US" sz="1450" dirty="0"/>
          </a:p>
        </p:txBody>
      </p:sp>
      <p:sp>
        <p:nvSpPr>
          <p:cNvPr id="9" name="Text 6"/>
          <p:cNvSpPr/>
          <p:nvPr/>
        </p:nvSpPr>
        <p:spPr>
          <a:xfrm>
            <a:off x="77724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Automation removes repetitive, manual steps across the entire workflow.</a:t>
            </a:r>
            <a:endParaRPr lang="en-US" sz="1100" dirty="0"/>
          </a:p>
        </p:txBody>
      </p:sp>
      <p:sp>
        <p:nvSpPr>
          <p:cNvPr id="10" name="Shape 7"/>
          <p:cNvSpPr/>
          <p:nvPr/>
        </p:nvSpPr>
        <p:spPr>
          <a:xfrm>
            <a:off x="429768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526280" y="2331720"/>
            <a:ext cx="640080" cy="64008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692701" y="2498141"/>
            <a:ext cx="307238" cy="307238"/>
          </a:xfrm>
          <a:prstGeom prst="rect">
            <a:avLst/>
          </a:prstGeom>
        </p:spPr>
      </p:pic>
      <p:sp>
        <p:nvSpPr>
          <p:cNvPr id="13" name="Text 9"/>
          <p:cNvSpPr/>
          <p:nvPr/>
        </p:nvSpPr>
        <p:spPr>
          <a:xfrm>
            <a:off x="528523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Less manual work</a:t>
            </a:r>
            <a:endParaRPr lang="en-US" sz="1450" dirty="0"/>
          </a:p>
        </p:txBody>
      </p:sp>
      <p:sp>
        <p:nvSpPr>
          <p:cNvPr id="14" name="Text 10"/>
          <p:cNvSpPr/>
          <p:nvPr/>
        </p:nvSpPr>
        <p:spPr>
          <a:xfrm>
            <a:off x="452628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Batching, QC insertion and calculations are handled for you, cutting errors.</a:t>
            </a:r>
            <a:endParaRPr lang="en-US" sz="1100" dirty="0"/>
          </a:p>
        </p:txBody>
      </p:sp>
      <p:sp>
        <p:nvSpPr>
          <p:cNvPr id="15" name="Shape 11"/>
          <p:cNvSpPr/>
          <p:nvPr/>
        </p:nvSpPr>
        <p:spPr>
          <a:xfrm>
            <a:off x="8046720" y="210312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8275320" y="2331720"/>
            <a:ext cx="640080" cy="64008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8441741" y="2498141"/>
            <a:ext cx="307238" cy="307238"/>
          </a:xfrm>
          <a:prstGeom prst="rect">
            <a:avLst/>
          </a:prstGeom>
        </p:spPr>
      </p:pic>
      <p:sp>
        <p:nvSpPr>
          <p:cNvPr id="18" name="Text 13"/>
          <p:cNvSpPr/>
          <p:nvPr/>
        </p:nvSpPr>
        <p:spPr>
          <a:xfrm>
            <a:off x="9034272" y="234086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Full traceability</a:t>
            </a:r>
            <a:endParaRPr lang="en-US" sz="1450" dirty="0"/>
          </a:p>
        </p:txBody>
      </p:sp>
      <p:sp>
        <p:nvSpPr>
          <p:cNvPr id="19" name="Text 14"/>
          <p:cNvSpPr/>
          <p:nvPr/>
        </p:nvSpPr>
        <p:spPr>
          <a:xfrm>
            <a:off x="8275320" y="292608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Every sample, result and signature is followed and permanently logged.</a:t>
            </a:r>
            <a:endParaRPr lang="en-US" sz="1100" dirty="0"/>
          </a:p>
        </p:txBody>
      </p:sp>
      <p:sp>
        <p:nvSpPr>
          <p:cNvPr id="20" name="Shape 15"/>
          <p:cNvSpPr/>
          <p:nvPr/>
        </p:nvSpPr>
        <p:spPr>
          <a:xfrm>
            <a:off x="54864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777240" y="4197096"/>
            <a:ext cx="640080" cy="64008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943661" y="4363517"/>
            <a:ext cx="307238" cy="307238"/>
          </a:xfrm>
          <a:prstGeom prst="rect">
            <a:avLst/>
          </a:prstGeom>
        </p:spPr>
      </p:pic>
      <p:sp>
        <p:nvSpPr>
          <p:cNvPr id="23" name="Text 17"/>
          <p:cNvSpPr/>
          <p:nvPr/>
        </p:nvSpPr>
        <p:spPr>
          <a:xfrm>
            <a:off x="153619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Regulatory compliance</a:t>
            </a:r>
            <a:endParaRPr lang="en-US" sz="1450" dirty="0"/>
          </a:p>
        </p:txBody>
      </p:sp>
      <p:sp>
        <p:nvSpPr>
          <p:cNvPr id="24" name="Text 18"/>
          <p:cNvSpPr/>
          <p:nvPr/>
        </p:nvSpPr>
        <p:spPr>
          <a:xfrm>
            <a:off x="77724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 complete audit trail and access controls support your quality standards.</a:t>
            </a:r>
            <a:endParaRPr lang="en-US" sz="1100" dirty="0"/>
          </a:p>
        </p:txBody>
      </p:sp>
      <p:sp>
        <p:nvSpPr>
          <p:cNvPr id="25" name="Shape 19"/>
          <p:cNvSpPr/>
          <p:nvPr/>
        </p:nvSpPr>
        <p:spPr>
          <a:xfrm>
            <a:off x="429768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4526280" y="4197096"/>
            <a:ext cx="640080" cy="64008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4692701" y="4363517"/>
            <a:ext cx="307238" cy="307238"/>
          </a:xfrm>
          <a:prstGeom prst="rect">
            <a:avLst/>
          </a:prstGeom>
        </p:spPr>
      </p:pic>
      <p:sp>
        <p:nvSpPr>
          <p:cNvPr id="28" name="Text 21"/>
          <p:cNvSpPr/>
          <p:nvPr/>
        </p:nvSpPr>
        <p:spPr>
          <a:xfrm>
            <a:off x="528523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Better quality control</a:t>
            </a:r>
            <a:endParaRPr lang="en-US" sz="1450" dirty="0"/>
          </a:p>
        </p:txBody>
      </p:sp>
      <p:sp>
        <p:nvSpPr>
          <p:cNvPr id="29" name="Text 22"/>
          <p:cNvSpPr/>
          <p:nvPr/>
        </p:nvSpPr>
        <p:spPr>
          <a:xfrm>
            <a:off x="452628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QC is enforced at every step, so you can trust the results you report.</a:t>
            </a:r>
            <a:endParaRPr lang="en-US" sz="1100" dirty="0"/>
          </a:p>
        </p:txBody>
      </p:sp>
      <p:sp>
        <p:nvSpPr>
          <p:cNvPr id="30" name="Shape 23"/>
          <p:cNvSpPr/>
          <p:nvPr/>
        </p:nvSpPr>
        <p:spPr>
          <a:xfrm>
            <a:off x="8046720" y="396849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1" name="Shape 24"/>
          <p:cNvSpPr/>
          <p:nvPr/>
        </p:nvSpPr>
        <p:spPr>
          <a:xfrm>
            <a:off x="8275320" y="4197096"/>
            <a:ext cx="640080" cy="640080"/>
          </a:xfrm>
          <a:prstGeom prst="ellipse">
            <a:avLst/>
          </a:prstGeom>
          <a:solidFill>
            <a:srgbClr val="2C7C90"/>
          </a:solidFill>
          <a:ln/>
        </p:spPr>
      </p:sp>
      <p:pic>
        <p:nvPicPr>
          <p:cNvPr id="32" name="Image 5" descr="preencoded.png">    </p:cNvPr>
          <p:cNvPicPr>
            <a:picLocks noChangeAspect="1"/>
          </p:cNvPicPr>
          <p:nvPr/>
        </p:nvPicPr>
        <p:blipFill>
          <a:blip r:embed="rId6"/>
          <a:stretch>
            <a:fillRect/>
          </a:stretch>
        </p:blipFill>
        <p:spPr>
          <a:xfrm>
            <a:off x="8441741" y="4363517"/>
            <a:ext cx="307238" cy="307238"/>
          </a:xfrm>
          <a:prstGeom prst="rect">
            <a:avLst/>
          </a:prstGeom>
        </p:spPr>
      </p:pic>
      <p:sp>
        <p:nvSpPr>
          <p:cNvPr id="33" name="Text 25"/>
          <p:cNvSpPr/>
          <p:nvPr/>
        </p:nvSpPr>
        <p:spPr>
          <a:xfrm>
            <a:off x="9034272" y="420624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Faster turnaround</a:t>
            </a:r>
            <a:endParaRPr lang="en-US" sz="1450" dirty="0"/>
          </a:p>
        </p:txBody>
      </p:sp>
      <p:sp>
        <p:nvSpPr>
          <p:cNvPr id="34" name="Text 26"/>
          <p:cNvSpPr/>
          <p:nvPr/>
        </p:nvSpPr>
        <p:spPr>
          <a:xfrm>
            <a:off x="8275320" y="479145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 streamlined, connected flow shortens the time from sample to certificate.</a:t>
            </a:r>
            <a:endParaRPr lang="en-US" sz="1100" dirty="0"/>
          </a:p>
        </p:txBody>
      </p:sp>
      <p:sp>
        <p:nvSpPr>
          <p:cNvPr id="35" name="Text 27"/>
          <p:cNvSpPr/>
          <p:nvPr/>
        </p:nvSpPr>
        <p:spPr>
          <a:xfrm>
            <a:off x="548640" y="5943600"/>
            <a:ext cx="11094415" cy="365760"/>
          </a:xfrm>
          <a:prstGeom prst="rect">
            <a:avLst/>
          </a:prstGeom>
          <a:noFill/>
          <a:ln/>
        </p:spPr>
        <p:txBody>
          <a:bodyPr wrap="square" rtlCol="0" anchor="ctr"/>
          <a:lstStyle/>
          <a:p>
            <a:pPr algn="ctr" indent="0" marL="0">
              <a:buNone/>
            </a:pPr>
            <a:r>
              <a:rPr lang="en-US" sz="1500" i="1" dirty="0">
                <a:solidFill>
                  <a:srgbClr val="1E5C6C"/>
                </a:solidFill>
                <a:latin typeface="Cambria" pitchFamily="34" charset="0"/>
                <a:ea typeface="Cambria" pitchFamily="34" charset="-122"/>
                <a:cs typeface="Cambria" pitchFamily="34" charset="-120"/>
              </a:rPr>
              <a:t>One connected system — from job creation to certified result.</a:t>
            </a:r>
            <a:endParaRPr lang="en-US" sz="1500" dirty="0"/>
          </a:p>
        </p:txBody>
      </p:sp>
      <p:sp>
        <p:nvSpPr>
          <p:cNvPr id="36" name="Text 28"/>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16</a:t>
            </a:r>
            <a:endParaRPr lang="en-US" sz="900" dirty="0"/>
          </a:p>
        </p:txBody>
      </p:sp>
      <p:sp>
        <p:nvSpPr>
          <p:cNvPr id="37" name="Text 29"/>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71B22"/>
        </a:solidFill>
      </p:bgPr>
    </p:bg>
    <p:spTree>
      <p:nvGrpSpPr>
        <p:cNvPr id="1" name=""/>
        <p:cNvGrpSpPr/>
        <p:nvPr/>
      </p:nvGrpSpPr>
      <p:grpSpPr>
        <a:xfrm>
          <a:off x="0" y="0"/>
          <a:ext cx="0" cy="0"/>
          <a:chOff x="0" y="0"/>
          <a:chExt cx="0" cy="0"/>
        </a:xfrm>
      </p:grpSpPr>
      <p:sp>
        <p:nvSpPr>
          <p:cNvPr id="2" name="Text 0"/>
          <p:cNvSpPr/>
          <p:nvPr/>
        </p:nvSpPr>
        <p:spPr>
          <a:xfrm>
            <a:off x="548640" y="457200"/>
            <a:ext cx="7315200" cy="274320"/>
          </a:xfrm>
          <a:prstGeom prst="rect">
            <a:avLst/>
          </a:prstGeom>
          <a:noFill/>
          <a:ln/>
        </p:spPr>
        <p:txBody>
          <a:bodyPr wrap="square" rtlCol="0" anchor="ctr"/>
          <a:lstStyle/>
          <a:p>
            <a:pPr indent="0" marL="0">
              <a:buNone/>
            </a:pPr>
            <a:r>
              <a:rPr lang="en-US" sz="1200" b="1" spc="300" kern="0" dirty="0">
                <a:solidFill>
                  <a:srgbClr val="D2892E"/>
                </a:solidFill>
                <a:latin typeface="Calibri" pitchFamily="34" charset="0"/>
                <a:ea typeface="Calibri" pitchFamily="34" charset="-122"/>
                <a:cs typeface="Calibri" pitchFamily="34" charset="-120"/>
              </a:rPr>
              <a:t>ROADMAP</a:t>
            </a:r>
            <a:endParaRPr lang="en-US" sz="1200" dirty="0"/>
          </a:p>
        </p:txBody>
      </p:sp>
      <p:sp>
        <p:nvSpPr>
          <p:cNvPr id="3" name="Text 1"/>
          <p:cNvSpPr/>
          <p:nvPr/>
        </p:nvSpPr>
        <p:spPr>
          <a:xfrm>
            <a:off x="548640" y="749808"/>
            <a:ext cx="10058400" cy="64008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Future Enhancements</a:t>
            </a:r>
            <a:endParaRPr lang="en-US" sz="3200" dirty="0"/>
          </a:p>
        </p:txBody>
      </p:sp>
      <p:sp>
        <p:nvSpPr>
          <p:cNvPr id="4" name="Shape 2"/>
          <p:cNvSpPr/>
          <p:nvPr/>
        </p:nvSpPr>
        <p:spPr>
          <a:xfrm>
            <a:off x="548640" y="2286000"/>
            <a:ext cx="2084832" cy="3108960"/>
          </a:xfrm>
          <a:prstGeom prst="roundRect">
            <a:avLst>
              <a:gd name="adj" fmla="val 4386"/>
            </a:avLst>
          </a:prstGeom>
          <a:solidFill>
            <a:srgbClr val="212732"/>
          </a:solidFill>
          <a:ln w="12700">
            <a:solidFill>
              <a:srgbClr val="3A4552"/>
            </a:solidFill>
            <a:prstDash val="solid"/>
          </a:ln>
        </p:spPr>
      </p:sp>
      <p:sp>
        <p:nvSpPr>
          <p:cNvPr id="5" name="Shape 3"/>
          <p:cNvSpPr/>
          <p:nvPr/>
        </p:nvSpPr>
        <p:spPr>
          <a:xfrm>
            <a:off x="1133856" y="2606040"/>
            <a:ext cx="914400" cy="914400"/>
          </a:xfrm>
          <a:prstGeom prst="ellipse">
            <a:avLst/>
          </a:prstGeom>
          <a:solidFill>
            <a:srgbClr val="D2892E"/>
          </a:solidFill>
          <a:ln/>
        </p:spPr>
      </p:sp>
      <p:pic>
        <p:nvPicPr>
          <p:cNvPr id="6" name="Image 0" descr="preencoded.png">    </p:cNvPr>
          <p:cNvPicPr>
            <a:picLocks noChangeAspect="1"/>
          </p:cNvPicPr>
          <p:nvPr/>
        </p:nvPicPr>
        <p:blipFill>
          <a:blip r:embed="rId1"/>
          <a:stretch>
            <a:fillRect/>
          </a:stretch>
        </p:blipFill>
        <p:spPr>
          <a:xfrm>
            <a:off x="1371600" y="2843784"/>
            <a:ext cx="438912" cy="438912"/>
          </a:xfrm>
          <a:prstGeom prst="rect">
            <a:avLst/>
          </a:prstGeom>
        </p:spPr>
      </p:pic>
      <p:sp>
        <p:nvSpPr>
          <p:cNvPr id="7" name="Text 4"/>
          <p:cNvSpPr/>
          <p:nvPr/>
        </p:nvSpPr>
        <p:spPr>
          <a:xfrm>
            <a:off x="658368" y="3657600"/>
            <a:ext cx="1865376" cy="731520"/>
          </a:xfrm>
          <a:prstGeom prst="rect">
            <a:avLst/>
          </a:prstGeom>
          <a:noFill/>
          <a:ln/>
        </p:spPr>
        <p:txBody>
          <a:bodyPr wrap="square" rtlCol="0" anchor="t"/>
          <a:lstStyle/>
          <a:p>
            <a:pPr algn="ctr" indent="0" marL="0">
              <a:buNone/>
            </a:pPr>
            <a:r>
              <a:rPr lang="en-US" sz="1400" b="1" dirty="0">
                <a:solidFill>
                  <a:srgbClr val="FFFFFF"/>
                </a:solidFill>
                <a:latin typeface="Cambria" pitchFamily="34" charset="0"/>
                <a:ea typeface="Cambria" pitchFamily="34" charset="-122"/>
                <a:cs typeface="Cambria" pitchFamily="34" charset="-120"/>
              </a:rPr>
              <a:t>AI Assistant</a:t>
            </a:r>
            <a:endParaRPr lang="en-US" sz="1400" dirty="0"/>
          </a:p>
        </p:txBody>
      </p:sp>
      <p:sp>
        <p:nvSpPr>
          <p:cNvPr id="8" name="Text 5"/>
          <p:cNvSpPr/>
          <p:nvPr/>
        </p:nvSpPr>
        <p:spPr>
          <a:xfrm>
            <a:off x="694944" y="4297680"/>
            <a:ext cx="1792224" cy="960120"/>
          </a:xfrm>
          <a:prstGeom prst="rect">
            <a:avLst/>
          </a:prstGeom>
          <a:noFill/>
          <a:ln/>
        </p:spPr>
        <p:txBody>
          <a:bodyPr wrap="square" rtlCol="0" anchor="ctr"/>
          <a:lstStyle/>
          <a:p>
            <a:pPr algn="ctr" indent="0" marL="0">
              <a:lnSpc>
                <a:spcPct val="110000"/>
              </a:lnSpc>
              <a:buNone/>
            </a:pPr>
            <a:r>
              <a:rPr lang="en-US" sz="1050" dirty="0">
                <a:solidFill>
                  <a:srgbClr val="9AA3B2"/>
                </a:solidFill>
                <a:latin typeface="Calibri" pitchFamily="34" charset="0"/>
                <a:ea typeface="Calibri" pitchFamily="34" charset="-122"/>
                <a:cs typeface="Calibri" pitchFamily="34" charset="-120"/>
              </a:rPr>
              <a:t>Natural-language queries across your lab data.</a:t>
            </a:r>
            <a:endParaRPr lang="en-US" sz="1050" dirty="0"/>
          </a:p>
        </p:txBody>
      </p:sp>
      <p:sp>
        <p:nvSpPr>
          <p:cNvPr id="9" name="Shape 6"/>
          <p:cNvSpPr/>
          <p:nvPr/>
        </p:nvSpPr>
        <p:spPr>
          <a:xfrm>
            <a:off x="2801036" y="2286000"/>
            <a:ext cx="2084832" cy="3108960"/>
          </a:xfrm>
          <a:prstGeom prst="roundRect">
            <a:avLst>
              <a:gd name="adj" fmla="val 4386"/>
            </a:avLst>
          </a:prstGeom>
          <a:solidFill>
            <a:srgbClr val="212732"/>
          </a:solidFill>
          <a:ln w="12700">
            <a:solidFill>
              <a:srgbClr val="3A4552"/>
            </a:solidFill>
            <a:prstDash val="solid"/>
          </a:ln>
        </p:spPr>
      </p:sp>
      <p:sp>
        <p:nvSpPr>
          <p:cNvPr id="10" name="Shape 7"/>
          <p:cNvSpPr/>
          <p:nvPr/>
        </p:nvSpPr>
        <p:spPr>
          <a:xfrm>
            <a:off x="3386252" y="2606040"/>
            <a:ext cx="914400" cy="914400"/>
          </a:xfrm>
          <a:prstGeom prst="ellipse">
            <a:avLst/>
          </a:prstGeom>
          <a:solidFill>
            <a:srgbClr val="2C7C90"/>
          </a:solidFill>
          <a:ln/>
        </p:spPr>
      </p:sp>
      <p:pic>
        <p:nvPicPr>
          <p:cNvPr id="11" name="Image 1" descr="preencoded.png">    </p:cNvPr>
          <p:cNvPicPr>
            <a:picLocks noChangeAspect="1"/>
          </p:cNvPicPr>
          <p:nvPr/>
        </p:nvPicPr>
        <p:blipFill>
          <a:blip r:embed="rId2"/>
          <a:stretch>
            <a:fillRect/>
          </a:stretch>
        </p:blipFill>
        <p:spPr>
          <a:xfrm>
            <a:off x="3623996" y="2843784"/>
            <a:ext cx="438912" cy="438912"/>
          </a:xfrm>
          <a:prstGeom prst="rect">
            <a:avLst/>
          </a:prstGeom>
        </p:spPr>
      </p:pic>
      <p:sp>
        <p:nvSpPr>
          <p:cNvPr id="12" name="Text 8"/>
          <p:cNvSpPr/>
          <p:nvPr/>
        </p:nvSpPr>
        <p:spPr>
          <a:xfrm>
            <a:off x="2910764" y="3657600"/>
            <a:ext cx="1865376" cy="731520"/>
          </a:xfrm>
          <a:prstGeom prst="rect">
            <a:avLst/>
          </a:prstGeom>
          <a:noFill/>
          <a:ln/>
        </p:spPr>
        <p:txBody>
          <a:bodyPr wrap="square" rtlCol="0" anchor="t"/>
          <a:lstStyle/>
          <a:p>
            <a:pPr algn="ctr" indent="0" marL="0">
              <a:buNone/>
            </a:pPr>
            <a:r>
              <a:rPr lang="en-US" sz="1400" b="1" dirty="0">
                <a:solidFill>
                  <a:srgbClr val="FFFFFF"/>
                </a:solidFill>
                <a:latin typeface="Cambria" pitchFamily="34" charset="0"/>
                <a:ea typeface="Cambria" pitchFamily="34" charset="-122"/>
                <a:cs typeface="Cambria" pitchFamily="34" charset="-120"/>
              </a:rPr>
              <a:t>Instrument Integration</a:t>
            </a:r>
            <a:endParaRPr lang="en-US" sz="1400" dirty="0"/>
          </a:p>
        </p:txBody>
      </p:sp>
      <p:sp>
        <p:nvSpPr>
          <p:cNvPr id="13" name="Text 9"/>
          <p:cNvSpPr/>
          <p:nvPr/>
        </p:nvSpPr>
        <p:spPr>
          <a:xfrm>
            <a:off x="2947340" y="4297680"/>
            <a:ext cx="1792224" cy="960120"/>
          </a:xfrm>
          <a:prstGeom prst="rect">
            <a:avLst/>
          </a:prstGeom>
          <a:noFill/>
          <a:ln/>
        </p:spPr>
        <p:txBody>
          <a:bodyPr wrap="square" rtlCol="0" anchor="ctr"/>
          <a:lstStyle/>
          <a:p>
            <a:pPr algn="ctr" indent="0" marL="0">
              <a:lnSpc>
                <a:spcPct val="110000"/>
              </a:lnSpc>
              <a:buNone/>
            </a:pPr>
            <a:r>
              <a:rPr lang="en-US" sz="1050" dirty="0">
                <a:solidFill>
                  <a:srgbClr val="9AA3B2"/>
                </a:solidFill>
                <a:latin typeface="Calibri" pitchFamily="34" charset="0"/>
                <a:ea typeface="Calibri" pitchFamily="34" charset="-122"/>
                <a:cs typeface="Calibri" pitchFamily="34" charset="-120"/>
              </a:rPr>
              <a:t>Direct capture from analytical instruments.</a:t>
            </a:r>
            <a:endParaRPr lang="en-US" sz="1050" dirty="0"/>
          </a:p>
        </p:txBody>
      </p:sp>
      <p:sp>
        <p:nvSpPr>
          <p:cNvPr id="14" name="Shape 10"/>
          <p:cNvSpPr/>
          <p:nvPr/>
        </p:nvSpPr>
        <p:spPr>
          <a:xfrm>
            <a:off x="5053432" y="2286000"/>
            <a:ext cx="2084832" cy="3108960"/>
          </a:xfrm>
          <a:prstGeom prst="roundRect">
            <a:avLst>
              <a:gd name="adj" fmla="val 4386"/>
            </a:avLst>
          </a:prstGeom>
          <a:solidFill>
            <a:srgbClr val="212732"/>
          </a:solidFill>
          <a:ln w="12700">
            <a:solidFill>
              <a:srgbClr val="3A4552"/>
            </a:solidFill>
            <a:prstDash val="solid"/>
          </a:ln>
        </p:spPr>
      </p:sp>
      <p:sp>
        <p:nvSpPr>
          <p:cNvPr id="15" name="Shape 11"/>
          <p:cNvSpPr/>
          <p:nvPr/>
        </p:nvSpPr>
        <p:spPr>
          <a:xfrm>
            <a:off x="5638648" y="2606040"/>
            <a:ext cx="914400" cy="914400"/>
          </a:xfrm>
          <a:prstGeom prst="ellipse">
            <a:avLst/>
          </a:prstGeom>
          <a:solidFill>
            <a:srgbClr val="D2892E"/>
          </a:solidFill>
          <a:ln/>
        </p:spPr>
      </p:sp>
      <p:pic>
        <p:nvPicPr>
          <p:cNvPr id="16" name="Image 2" descr="preencoded.png">    </p:cNvPr>
          <p:cNvPicPr>
            <a:picLocks noChangeAspect="1"/>
          </p:cNvPicPr>
          <p:nvPr/>
        </p:nvPicPr>
        <p:blipFill>
          <a:blip r:embed="rId3"/>
          <a:stretch>
            <a:fillRect/>
          </a:stretch>
        </p:blipFill>
        <p:spPr>
          <a:xfrm>
            <a:off x="5876392" y="2843784"/>
            <a:ext cx="438912" cy="438912"/>
          </a:xfrm>
          <a:prstGeom prst="rect">
            <a:avLst/>
          </a:prstGeom>
        </p:spPr>
      </p:pic>
      <p:sp>
        <p:nvSpPr>
          <p:cNvPr id="17" name="Text 12"/>
          <p:cNvSpPr/>
          <p:nvPr/>
        </p:nvSpPr>
        <p:spPr>
          <a:xfrm>
            <a:off x="5163160" y="3657600"/>
            <a:ext cx="1865376" cy="731520"/>
          </a:xfrm>
          <a:prstGeom prst="rect">
            <a:avLst/>
          </a:prstGeom>
          <a:noFill/>
          <a:ln/>
        </p:spPr>
        <p:txBody>
          <a:bodyPr wrap="square" rtlCol="0" anchor="t"/>
          <a:lstStyle/>
          <a:p>
            <a:pPr algn="ctr" indent="0" marL="0">
              <a:buNone/>
            </a:pPr>
            <a:r>
              <a:rPr lang="en-US" sz="1400" b="1" dirty="0">
                <a:solidFill>
                  <a:srgbClr val="FFFFFF"/>
                </a:solidFill>
                <a:latin typeface="Cambria" pitchFamily="34" charset="0"/>
                <a:ea typeface="Cambria" pitchFamily="34" charset="-122"/>
                <a:cs typeface="Cambria" pitchFamily="34" charset="-120"/>
              </a:rPr>
              <a:t>Dashboard Analytics</a:t>
            </a:r>
            <a:endParaRPr lang="en-US" sz="1400" dirty="0"/>
          </a:p>
        </p:txBody>
      </p:sp>
      <p:sp>
        <p:nvSpPr>
          <p:cNvPr id="18" name="Text 13"/>
          <p:cNvSpPr/>
          <p:nvPr/>
        </p:nvSpPr>
        <p:spPr>
          <a:xfrm>
            <a:off x="5199736" y="4297680"/>
            <a:ext cx="1792224" cy="960120"/>
          </a:xfrm>
          <a:prstGeom prst="rect">
            <a:avLst/>
          </a:prstGeom>
          <a:noFill/>
          <a:ln/>
        </p:spPr>
        <p:txBody>
          <a:bodyPr wrap="square" rtlCol="0" anchor="ctr"/>
          <a:lstStyle/>
          <a:p>
            <a:pPr algn="ctr" indent="0" marL="0">
              <a:lnSpc>
                <a:spcPct val="110000"/>
              </a:lnSpc>
              <a:buNone/>
            </a:pPr>
            <a:r>
              <a:rPr lang="en-US" sz="1050" dirty="0">
                <a:solidFill>
                  <a:srgbClr val="9AA3B2"/>
                </a:solidFill>
                <a:latin typeface="Calibri" pitchFamily="34" charset="0"/>
                <a:ea typeface="Calibri" pitchFamily="34" charset="-122"/>
                <a:cs typeface="Calibri" pitchFamily="34" charset="-120"/>
              </a:rPr>
              <a:t>Live KPIs on throughput, QC and turnaround.</a:t>
            </a:r>
            <a:endParaRPr lang="en-US" sz="1050" dirty="0"/>
          </a:p>
        </p:txBody>
      </p:sp>
      <p:sp>
        <p:nvSpPr>
          <p:cNvPr id="19" name="Shape 14"/>
          <p:cNvSpPr/>
          <p:nvPr/>
        </p:nvSpPr>
        <p:spPr>
          <a:xfrm>
            <a:off x="7305827" y="2286000"/>
            <a:ext cx="2084832" cy="3108960"/>
          </a:xfrm>
          <a:prstGeom prst="roundRect">
            <a:avLst>
              <a:gd name="adj" fmla="val 4386"/>
            </a:avLst>
          </a:prstGeom>
          <a:solidFill>
            <a:srgbClr val="212732"/>
          </a:solidFill>
          <a:ln w="12700">
            <a:solidFill>
              <a:srgbClr val="3A4552"/>
            </a:solidFill>
            <a:prstDash val="solid"/>
          </a:ln>
        </p:spPr>
      </p:sp>
      <p:sp>
        <p:nvSpPr>
          <p:cNvPr id="20" name="Shape 15"/>
          <p:cNvSpPr/>
          <p:nvPr/>
        </p:nvSpPr>
        <p:spPr>
          <a:xfrm>
            <a:off x="7891043" y="2606040"/>
            <a:ext cx="914400" cy="914400"/>
          </a:xfrm>
          <a:prstGeom prst="ellipse">
            <a:avLst/>
          </a:prstGeom>
          <a:solidFill>
            <a:srgbClr val="2C7C90"/>
          </a:solidFill>
          <a:ln/>
        </p:spPr>
      </p:sp>
      <p:pic>
        <p:nvPicPr>
          <p:cNvPr id="21" name="Image 3" descr="preencoded.png">    </p:cNvPr>
          <p:cNvPicPr>
            <a:picLocks noChangeAspect="1"/>
          </p:cNvPicPr>
          <p:nvPr/>
        </p:nvPicPr>
        <p:blipFill>
          <a:blip r:embed="rId4"/>
          <a:stretch>
            <a:fillRect/>
          </a:stretch>
        </p:blipFill>
        <p:spPr>
          <a:xfrm>
            <a:off x="8128787" y="2843784"/>
            <a:ext cx="438912" cy="438912"/>
          </a:xfrm>
          <a:prstGeom prst="rect">
            <a:avLst/>
          </a:prstGeom>
        </p:spPr>
      </p:pic>
      <p:sp>
        <p:nvSpPr>
          <p:cNvPr id="22" name="Text 16"/>
          <p:cNvSpPr/>
          <p:nvPr/>
        </p:nvSpPr>
        <p:spPr>
          <a:xfrm>
            <a:off x="7415555" y="3657600"/>
            <a:ext cx="1865376" cy="731520"/>
          </a:xfrm>
          <a:prstGeom prst="rect">
            <a:avLst/>
          </a:prstGeom>
          <a:noFill/>
          <a:ln/>
        </p:spPr>
        <p:txBody>
          <a:bodyPr wrap="square" rtlCol="0" anchor="t"/>
          <a:lstStyle/>
          <a:p>
            <a:pPr algn="ctr" indent="0" marL="0">
              <a:buNone/>
            </a:pPr>
            <a:r>
              <a:rPr lang="en-US" sz="1400" b="1" dirty="0">
                <a:solidFill>
                  <a:srgbClr val="FFFFFF"/>
                </a:solidFill>
                <a:latin typeface="Cambria" pitchFamily="34" charset="0"/>
                <a:ea typeface="Cambria" pitchFamily="34" charset="-122"/>
                <a:cs typeface="Cambria" pitchFamily="34" charset="-120"/>
              </a:rPr>
              <a:t>Mobile Support</a:t>
            </a:r>
            <a:endParaRPr lang="en-US" sz="1400" dirty="0"/>
          </a:p>
        </p:txBody>
      </p:sp>
      <p:sp>
        <p:nvSpPr>
          <p:cNvPr id="23" name="Text 17"/>
          <p:cNvSpPr/>
          <p:nvPr/>
        </p:nvSpPr>
        <p:spPr>
          <a:xfrm>
            <a:off x="7452131" y="4297680"/>
            <a:ext cx="1792224" cy="960120"/>
          </a:xfrm>
          <a:prstGeom prst="rect">
            <a:avLst/>
          </a:prstGeom>
          <a:noFill/>
          <a:ln/>
        </p:spPr>
        <p:txBody>
          <a:bodyPr wrap="square" rtlCol="0" anchor="ctr"/>
          <a:lstStyle/>
          <a:p>
            <a:pPr algn="ctr" indent="0" marL="0">
              <a:lnSpc>
                <a:spcPct val="110000"/>
              </a:lnSpc>
              <a:buNone/>
            </a:pPr>
            <a:r>
              <a:rPr lang="en-US" sz="1050" dirty="0">
                <a:solidFill>
                  <a:srgbClr val="9AA3B2"/>
                </a:solidFill>
                <a:latin typeface="Calibri" pitchFamily="34" charset="0"/>
                <a:ea typeface="Calibri" pitchFamily="34" charset="-122"/>
                <a:cs typeface="Calibri" pitchFamily="34" charset="-120"/>
              </a:rPr>
              <a:t>Sample handling and approvals on the go.</a:t>
            </a:r>
            <a:endParaRPr lang="en-US" sz="1050" dirty="0"/>
          </a:p>
        </p:txBody>
      </p:sp>
      <p:sp>
        <p:nvSpPr>
          <p:cNvPr id="24" name="Shape 18"/>
          <p:cNvSpPr/>
          <p:nvPr/>
        </p:nvSpPr>
        <p:spPr>
          <a:xfrm>
            <a:off x="9558223" y="2286000"/>
            <a:ext cx="2084832" cy="3108960"/>
          </a:xfrm>
          <a:prstGeom prst="roundRect">
            <a:avLst>
              <a:gd name="adj" fmla="val 4386"/>
            </a:avLst>
          </a:prstGeom>
          <a:solidFill>
            <a:srgbClr val="212732"/>
          </a:solidFill>
          <a:ln w="12700">
            <a:solidFill>
              <a:srgbClr val="3A4552"/>
            </a:solidFill>
            <a:prstDash val="solid"/>
          </a:ln>
        </p:spPr>
      </p:sp>
      <p:sp>
        <p:nvSpPr>
          <p:cNvPr id="25" name="Shape 19"/>
          <p:cNvSpPr/>
          <p:nvPr/>
        </p:nvSpPr>
        <p:spPr>
          <a:xfrm>
            <a:off x="10143439" y="2606040"/>
            <a:ext cx="914400" cy="914400"/>
          </a:xfrm>
          <a:prstGeom prst="ellipse">
            <a:avLst/>
          </a:prstGeom>
          <a:solidFill>
            <a:srgbClr val="D2892E"/>
          </a:solidFill>
          <a:ln/>
        </p:spPr>
      </p:sp>
      <p:pic>
        <p:nvPicPr>
          <p:cNvPr id="26" name="Image 4" descr="preencoded.png">    </p:cNvPr>
          <p:cNvPicPr>
            <a:picLocks noChangeAspect="1"/>
          </p:cNvPicPr>
          <p:nvPr/>
        </p:nvPicPr>
        <p:blipFill>
          <a:blip r:embed="rId5"/>
          <a:stretch>
            <a:fillRect/>
          </a:stretch>
        </p:blipFill>
        <p:spPr>
          <a:xfrm>
            <a:off x="10381183" y="2843784"/>
            <a:ext cx="438912" cy="438912"/>
          </a:xfrm>
          <a:prstGeom prst="rect">
            <a:avLst/>
          </a:prstGeom>
        </p:spPr>
      </p:pic>
      <p:sp>
        <p:nvSpPr>
          <p:cNvPr id="27" name="Text 20"/>
          <p:cNvSpPr/>
          <p:nvPr/>
        </p:nvSpPr>
        <p:spPr>
          <a:xfrm>
            <a:off x="9667951" y="3657600"/>
            <a:ext cx="1865376" cy="731520"/>
          </a:xfrm>
          <a:prstGeom prst="rect">
            <a:avLst/>
          </a:prstGeom>
          <a:noFill/>
          <a:ln/>
        </p:spPr>
        <p:txBody>
          <a:bodyPr wrap="square" rtlCol="0" anchor="t"/>
          <a:lstStyle/>
          <a:p>
            <a:pPr algn="ctr" indent="0" marL="0">
              <a:buNone/>
            </a:pPr>
            <a:r>
              <a:rPr lang="en-US" sz="1400" b="1" dirty="0">
                <a:solidFill>
                  <a:srgbClr val="FFFFFF"/>
                </a:solidFill>
                <a:latin typeface="Cambria" pitchFamily="34" charset="0"/>
                <a:ea typeface="Cambria" pitchFamily="34" charset="-122"/>
                <a:cs typeface="Cambria" pitchFamily="34" charset="-120"/>
              </a:rPr>
              <a:t>API Integrations</a:t>
            </a:r>
            <a:endParaRPr lang="en-US" sz="1400" dirty="0"/>
          </a:p>
        </p:txBody>
      </p:sp>
      <p:sp>
        <p:nvSpPr>
          <p:cNvPr id="28" name="Text 21"/>
          <p:cNvSpPr/>
          <p:nvPr/>
        </p:nvSpPr>
        <p:spPr>
          <a:xfrm>
            <a:off x="9704527" y="4297680"/>
            <a:ext cx="1792224" cy="960120"/>
          </a:xfrm>
          <a:prstGeom prst="rect">
            <a:avLst/>
          </a:prstGeom>
          <a:noFill/>
          <a:ln/>
        </p:spPr>
        <p:txBody>
          <a:bodyPr wrap="square" rtlCol="0" anchor="ctr"/>
          <a:lstStyle/>
          <a:p>
            <a:pPr algn="ctr" indent="0" marL="0">
              <a:lnSpc>
                <a:spcPct val="110000"/>
              </a:lnSpc>
              <a:buNone/>
            </a:pPr>
            <a:r>
              <a:rPr lang="en-US" sz="1050" dirty="0">
                <a:solidFill>
                  <a:srgbClr val="9AA3B2"/>
                </a:solidFill>
                <a:latin typeface="Calibri" pitchFamily="34" charset="0"/>
                <a:ea typeface="Calibri" pitchFamily="34" charset="-122"/>
                <a:cs typeface="Calibri" pitchFamily="34" charset="-120"/>
              </a:rPr>
              <a:t>Connect GPMLabs to your wider ecosystem.</a:t>
            </a:r>
            <a:endParaRPr lang="en-US" sz="1050" dirty="0"/>
          </a:p>
        </p:txBody>
      </p:sp>
      <p:sp>
        <p:nvSpPr>
          <p:cNvPr id="29" name="Text 22"/>
          <p:cNvSpPr/>
          <p:nvPr/>
        </p:nvSpPr>
        <p:spPr>
          <a:xfrm>
            <a:off x="548640" y="5806440"/>
            <a:ext cx="11094415" cy="365760"/>
          </a:xfrm>
          <a:prstGeom prst="rect">
            <a:avLst/>
          </a:prstGeom>
          <a:noFill/>
          <a:ln/>
        </p:spPr>
        <p:txBody>
          <a:bodyPr wrap="square" rtlCol="0" anchor="ctr"/>
          <a:lstStyle/>
          <a:p>
            <a:pPr algn="ctr" indent="0" marL="0">
              <a:buNone/>
            </a:pPr>
            <a:r>
              <a:rPr lang="en-US" sz="1300" i="1" dirty="0">
                <a:solidFill>
                  <a:srgbClr val="9AA3B2"/>
                </a:solidFill>
                <a:latin typeface="Calibri" pitchFamily="34" charset="0"/>
                <a:ea typeface="Calibri" pitchFamily="34" charset="-122"/>
                <a:cs typeface="Calibri" pitchFamily="34" charset="-120"/>
              </a:rPr>
              <a:t>Continuously evolving to keep your lab ahead.</a:t>
            </a:r>
            <a:endParaRPr lang="en-US" sz="1300" dirty="0"/>
          </a:p>
        </p:txBody>
      </p:sp>
      <p:sp>
        <p:nvSpPr>
          <p:cNvPr id="30" name="Text 23"/>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17</a:t>
            </a:r>
            <a:endParaRPr lang="en-US" sz="900" dirty="0"/>
          </a:p>
        </p:txBody>
      </p:sp>
      <p:sp>
        <p:nvSpPr>
          <p:cNvPr id="31" name="Text 24"/>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71B22"/>
        </a:solidFill>
      </p:bgPr>
    </p:bg>
    <p:spTree>
      <p:nvGrpSpPr>
        <p:cNvPr id="1" name=""/>
        <p:cNvGrpSpPr/>
        <p:nvPr/>
      </p:nvGrpSpPr>
      <p:grpSpPr>
        <a:xfrm>
          <a:off x="0" y="0"/>
          <a:ext cx="0" cy="0"/>
          <a:chOff x="0" y="0"/>
          <a:chExt cx="0" cy="0"/>
        </a:xfrm>
      </p:grpSpPr>
      <p:sp>
        <p:nvSpPr>
          <p:cNvPr id="2" name="Shape 0"/>
          <p:cNvSpPr/>
          <p:nvPr/>
        </p:nvSpPr>
        <p:spPr>
          <a:xfrm>
            <a:off x="-1463040" y="3840480"/>
            <a:ext cx="4937760" cy="4937760"/>
          </a:xfrm>
          <a:prstGeom prst="ellipse">
            <a:avLst/>
          </a:prstGeom>
          <a:solidFill>
            <a:srgbClr val="2C7C90">
              <a:alpha val="16000"/>
            </a:srgbClr>
          </a:solidFill>
          <a:ln/>
        </p:spPr>
      </p:sp>
      <p:sp>
        <p:nvSpPr>
          <p:cNvPr id="3" name="Shape 1"/>
          <p:cNvSpPr/>
          <p:nvPr/>
        </p:nvSpPr>
        <p:spPr>
          <a:xfrm>
            <a:off x="10058400" y="-1645920"/>
            <a:ext cx="4572000" cy="4572000"/>
          </a:xfrm>
          <a:prstGeom prst="ellipse">
            <a:avLst/>
          </a:prstGeom>
          <a:solidFill>
            <a:srgbClr val="D2892E">
              <a:alpha val="15000"/>
            </a:srgbClr>
          </a:solidFill>
          <a:ln/>
        </p:spPr>
      </p:sp>
      <p:sp>
        <p:nvSpPr>
          <p:cNvPr id="4" name="Shape 2"/>
          <p:cNvSpPr/>
          <p:nvPr/>
        </p:nvSpPr>
        <p:spPr>
          <a:xfrm>
            <a:off x="5547208" y="1600200"/>
            <a:ext cx="1097280" cy="1097280"/>
          </a:xfrm>
          <a:prstGeom prst="ellipse">
            <a:avLst/>
          </a:prstGeom>
          <a:solidFill>
            <a:srgbClr val="D2892E"/>
          </a:solidFill>
          <a:ln/>
        </p:spPr>
      </p:sp>
      <p:pic>
        <p:nvPicPr>
          <p:cNvPr id="5" name="Image 0" descr="preencoded.png">    </p:cNvPr>
          <p:cNvPicPr>
            <a:picLocks noChangeAspect="1"/>
          </p:cNvPicPr>
          <p:nvPr/>
        </p:nvPicPr>
        <p:blipFill>
          <a:blip r:embed="rId1"/>
          <a:stretch>
            <a:fillRect/>
          </a:stretch>
        </p:blipFill>
        <p:spPr>
          <a:xfrm>
            <a:off x="5832500" y="1885493"/>
            <a:ext cx="526694" cy="526694"/>
          </a:xfrm>
          <a:prstGeom prst="rect">
            <a:avLst/>
          </a:prstGeom>
        </p:spPr>
      </p:pic>
      <p:sp>
        <p:nvSpPr>
          <p:cNvPr id="6" name="Text 3"/>
          <p:cNvSpPr/>
          <p:nvPr/>
        </p:nvSpPr>
        <p:spPr>
          <a:xfrm>
            <a:off x="914400" y="2880360"/>
            <a:ext cx="10362895" cy="914400"/>
          </a:xfrm>
          <a:prstGeom prst="rect">
            <a:avLst/>
          </a:prstGeom>
          <a:noFill/>
          <a:ln/>
        </p:spPr>
        <p:txBody>
          <a:bodyPr wrap="square" rtlCol="0" anchor="ctr"/>
          <a:lstStyle/>
          <a:p>
            <a:pPr algn="ctr" indent="0" marL="0">
              <a:buNone/>
            </a:pPr>
            <a:r>
              <a:rPr lang="en-US" sz="4400" b="1" dirty="0">
                <a:solidFill>
                  <a:srgbClr val="FFFFFF"/>
                </a:solidFill>
                <a:latin typeface="Cambria" pitchFamily="34" charset="0"/>
                <a:ea typeface="Cambria" pitchFamily="34" charset="-122"/>
                <a:cs typeface="Cambria" pitchFamily="34" charset="-120"/>
              </a:rPr>
              <a:t>Questions &amp; Discussion</a:t>
            </a:r>
            <a:endParaRPr lang="en-US" sz="4400" dirty="0"/>
          </a:p>
        </p:txBody>
      </p:sp>
      <p:sp>
        <p:nvSpPr>
          <p:cNvPr id="7" name="Text 4"/>
          <p:cNvSpPr/>
          <p:nvPr/>
        </p:nvSpPr>
        <p:spPr>
          <a:xfrm>
            <a:off x="914400" y="3886200"/>
            <a:ext cx="10362895" cy="457200"/>
          </a:xfrm>
          <a:prstGeom prst="rect">
            <a:avLst/>
          </a:prstGeom>
          <a:noFill/>
          <a:ln/>
        </p:spPr>
        <p:txBody>
          <a:bodyPr wrap="square" rtlCol="0" anchor="ctr"/>
          <a:lstStyle/>
          <a:p>
            <a:pPr algn="ctr" indent="0" marL="0">
              <a:buNone/>
            </a:pPr>
            <a:r>
              <a:rPr lang="en-US" sz="1600" dirty="0">
                <a:solidFill>
                  <a:srgbClr val="C7CFDA"/>
                </a:solidFill>
                <a:latin typeface="Calibri" pitchFamily="34" charset="0"/>
                <a:ea typeface="Calibri" pitchFamily="34" charset="-122"/>
                <a:cs typeface="Calibri" pitchFamily="34" charset="-120"/>
              </a:rPr>
              <a:t>Thank you. Let's talk about how GPMLabs fits your laboratory.</a:t>
            </a:r>
            <a:endParaRPr lang="en-US" sz="1600" dirty="0"/>
          </a:p>
        </p:txBody>
      </p:sp>
      <p:sp>
        <p:nvSpPr>
          <p:cNvPr id="8" name="Shape 5"/>
          <p:cNvSpPr/>
          <p:nvPr/>
        </p:nvSpPr>
        <p:spPr>
          <a:xfrm>
            <a:off x="4084168" y="4709160"/>
            <a:ext cx="4023360" cy="0"/>
          </a:xfrm>
          <a:prstGeom prst="line">
            <a:avLst/>
          </a:prstGeom>
          <a:noFill/>
          <a:ln w="12700">
            <a:solidFill>
              <a:srgbClr val="3A4552"/>
            </a:solidFill>
            <a:prstDash val="solid"/>
          </a:ln>
        </p:spPr>
      </p:sp>
      <p:sp>
        <p:nvSpPr>
          <p:cNvPr id="9" name="Text 6"/>
          <p:cNvSpPr/>
          <p:nvPr/>
        </p:nvSpPr>
        <p:spPr>
          <a:xfrm>
            <a:off x="914400" y="4892040"/>
            <a:ext cx="10362895" cy="365760"/>
          </a:xfrm>
          <a:prstGeom prst="rect">
            <a:avLst/>
          </a:prstGeom>
          <a:noFill/>
          <a:ln/>
        </p:spPr>
        <p:txBody>
          <a:bodyPr wrap="square" rtlCol="0" anchor="ctr"/>
          <a:lstStyle/>
          <a:p>
            <a:pPr algn="ctr" indent="0" marL="0">
              <a:buNone/>
            </a:pPr>
            <a:r>
              <a:rPr lang="en-US" sz="1200" spc="100" kern="0" dirty="0">
                <a:solidFill>
                  <a:srgbClr val="9AA3B2"/>
                </a:solidFill>
                <a:latin typeface="Calibri" pitchFamily="34" charset="0"/>
                <a:ea typeface="Calibri" pitchFamily="34" charset="-122"/>
                <a:cs typeface="Calibri" pitchFamily="34" charset="-120"/>
              </a:rPr>
              <a:t>GPMLabs  ·  Mining Laboratory Information Management System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OVERVIEW</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Agenda</a:t>
            </a:r>
            <a:endParaRPr lang="en-US" sz="3200" dirty="0"/>
          </a:p>
        </p:txBody>
      </p:sp>
      <p:sp>
        <p:nvSpPr>
          <p:cNvPr id="4" name="Shape 2"/>
          <p:cNvSpPr/>
          <p:nvPr/>
        </p:nvSpPr>
        <p:spPr>
          <a:xfrm>
            <a:off x="548640" y="17830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5" name="Shape 3"/>
          <p:cNvSpPr/>
          <p:nvPr/>
        </p:nvSpPr>
        <p:spPr>
          <a:xfrm>
            <a:off x="804672" y="2039112"/>
            <a:ext cx="548640" cy="548640"/>
          </a:xfrm>
          <a:prstGeom prst="ellipse">
            <a:avLst/>
          </a:prstGeom>
          <a:solidFill>
            <a:srgbClr val="D2892E"/>
          </a:solidFill>
          <a:ln/>
        </p:spPr>
      </p:sp>
      <p:pic>
        <p:nvPicPr>
          <p:cNvPr id="6" name="Image 0" descr="preencoded.png">    </p:cNvPr>
          <p:cNvPicPr>
            <a:picLocks noChangeAspect="1"/>
          </p:cNvPicPr>
          <p:nvPr/>
        </p:nvPicPr>
        <p:blipFill>
          <a:blip r:embed="rId1"/>
          <a:stretch>
            <a:fillRect/>
          </a:stretch>
        </p:blipFill>
        <p:spPr>
          <a:xfrm>
            <a:off x="947318" y="2181758"/>
            <a:ext cx="263347" cy="263347"/>
          </a:xfrm>
          <a:prstGeom prst="rect">
            <a:avLst/>
          </a:prstGeom>
        </p:spPr>
      </p:pic>
      <p:sp>
        <p:nvSpPr>
          <p:cNvPr id="7" name="Text 4"/>
          <p:cNvSpPr/>
          <p:nvPr/>
        </p:nvSpPr>
        <p:spPr>
          <a:xfrm>
            <a:off x="1508760" y="1965960"/>
            <a:ext cx="4069080" cy="365760"/>
          </a:xfrm>
          <a:prstGeom prst="rect">
            <a:avLst/>
          </a:prstGeom>
          <a:noFill/>
          <a:ln/>
        </p:spPr>
        <p:txBody>
          <a:bodyPr wrap="square" rtlCol="0" anchor="ctr"/>
          <a:lstStyle/>
          <a:p>
            <a:pPr algn="l" indent="0" marL="0">
              <a:buNone/>
            </a:pPr>
            <a:r>
              <a:rPr lang="en-US" sz="1600" b="1" dirty="0">
                <a:solidFill>
                  <a:srgbClr val="D2892E"/>
                </a:solidFill>
                <a:latin typeface="Cambria" pitchFamily="34" charset="0"/>
                <a:ea typeface="Cambria" pitchFamily="34" charset="-122"/>
                <a:cs typeface="Cambria" pitchFamily="34" charset="-120"/>
              </a:rPr>
              <a:t>1.  </a:t>
            </a:r>
            <a:pPr algn="l" indent="0" marL="0">
              <a:buNone/>
            </a:pPr>
            <a:r>
              <a:rPr lang="en-US" sz="1600" b="1" dirty="0">
                <a:solidFill>
                  <a:srgbClr val="1B222C"/>
                </a:solidFill>
                <a:latin typeface="Cambria" pitchFamily="34" charset="0"/>
                <a:ea typeface="Cambria" pitchFamily="34" charset="-122"/>
                <a:cs typeface="Cambria" pitchFamily="34" charset="-120"/>
              </a:rPr>
              <a:t>System Overview</a:t>
            </a:r>
            <a:endParaRPr lang="en-US" sz="1600" dirty="0"/>
          </a:p>
        </p:txBody>
      </p:sp>
      <p:sp>
        <p:nvSpPr>
          <p:cNvPr id="8" name="Text 5"/>
          <p:cNvSpPr/>
          <p:nvPr/>
        </p:nvSpPr>
        <p:spPr>
          <a:xfrm>
            <a:off x="1508760" y="23317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Architecture &amp; platform</a:t>
            </a:r>
            <a:endParaRPr lang="en-US" sz="1150" dirty="0"/>
          </a:p>
        </p:txBody>
      </p:sp>
      <p:sp>
        <p:nvSpPr>
          <p:cNvPr id="9" name="Shape 6"/>
          <p:cNvSpPr/>
          <p:nvPr/>
        </p:nvSpPr>
        <p:spPr>
          <a:xfrm>
            <a:off x="6217920" y="17830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0" name="Shape 7"/>
          <p:cNvSpPr/>
          <p:nvPr/>
        </p:nvSpPr>
        <p:spPr>
          <a:xfrm>
            <a:off x="6473952" y="2039112"/>
            <a:ext cx="548640" cy="548640"/>
          </a:xfrm>
          <a:prstGeom prst="ellipse">
            <a:avLst/>
          </a:prstGeom>
          <a:solidFill>
            <a:srgbClr val="2C7C90"/>
          </a:solidFill>
          <a:ln/>
        </p:spPr>
      </p:sp>
      <p:pic>
        <p:nvPicPr>
          <p:cNvPr id="11" name="Image 1" descr="preencoded.png">    </p:cNvPr>
          <p:cNvPicPr>
            <a:picLocks noChangeAspect="1"/>
          </p:cNvPicPr>
          <p:nvPr/>
        </p:nvPicPr>
        <p:blipFill>
          <a:blip r:embed="rId2"/>
          <a:stretch>
            <a:fillRect/>
          </a:stretch>
        </p:blipFill>
        <p:spPr>
          <a:xfrm>
            <a:off x="6616598" y="2181758"/>
            <a:ext cx="263347" cy="263347"/>
          </a:xfrm>
          <a:prstGeom prst="rect">
            <a:avLst/>
          </a:prstGeom>
        </p:spPr>
      </p:pic>
      <p:sp>
        <p:nvSpPr>
          <p:cNvPr id="12" name="Text 8"/>
          <p:cNvSpPr/>
          <p:nvPr/>
        </p:nvSpPr>
        <p:spPr>
          <a:xfrm>
            <a:off x="7178040" y="1965960"/>
            <a:ext cx="4069080" cy="365760"/>
          </a:xfrm>
          <a:prstGeom prst="rect">
            <a:avLst/>
          </a:prstGeom>
          <a:noFill/>
          <a:ln/>
        </p:spPr>
        <p:txBody>
          <a:bodyPr wrap="square" rtlCol="0" anchor="ctr"/>
          <a:lstStyle/>
          <a:p>
            <a:pPr algn="l" indent="0" marL="0">
              <a:buNone/>
            </a:pPr>
            <a:r>
              <a:rPr lang="en-US" sz="1600" b="1" dirty="0">
                <a:solidFill>
                  <a:srgbClr val="2C7C90"/>
                </a:solidFill>
                <a:latin typeface="Cambria" pitchFamily="34" charset="0"/>
                <a:ea typeface="Cambria" pitchFamily="34" charset="-122"/>
                <a:cs typeface="Cambria" pitchFamily="34" charset="-120"/>
              </a:rPr>
              <a:t>2.  </a:t>
            </a:r>
            <a:pPr algn="l" indent="0" marL="0">
              <a:buNone/>
            </a:pPr>
            <a:r>
              <a:rPr lang="en-US" sz="1600" b="1" dirty="0">
                <a:solidFill>
                  <a:srgbClr val="1B222C"/>
                </a:solidFill>
                <a:latin typeface="Cambria" pitchFamily="34" charset="0"/>
                <a:ea typeface="Cambria" pitchFamily="34" charset="-122"/>
                <a:cs typeface="Cambria" pitchFamily="34" charset="-120"/>
              </a:rPr>
              <a:t>Core Features</a:t>
            </a:r>
            <a:endParaRPr lang="en-US" sz="1600" dirty="0"/>
          </a:p>
        </p:txBody>
      </p:sp>
      <p:sp>
        <p:nvSpPr>
          <p:cNvPr id="13" name="Text 9"/>
          <p:cNvSpPr/>
          <p:nvPr/>
        </p:nvSpPr>
        <p:spPr>
          <a:xfrm>
            <a:off x="7178040" y="23317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Jobs, samples, schemes</a:t>
            </a:r>
            <a:endParaRPr lang="en-US" sz="1150" dirty="0"/>
          </a:p>
        </p:txBody>
      </p:sp>
      <p:sp>
        <p:nvSpPr>
          <p:cNvPr id="14" name="Shape 10"/>
          <p:cNvSpPr/>
          <p:nvPr/>
        </p:nvSpPr>
        <p:spPr>
          <a:xfrm>
            <a:off x="548640" y="31546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5" name="Shape 11"/>
          <p:cNvSpPr/>
          <p:nvPr/>
        </p:nvSpPr>
        <p:spPr>
          <a:xfrm>
            <a:off x="804672" y="3410712"/>
            <a:ext cx="548640" cy="548640"/>
          </a:xfrm>
          <a:prstGeom prst="ellipse">
            <a:avLst/>
          </a:prstGeom>
          <a:solidFill>
            <a:srgbClr val="D2892E"/>
          </a:solidFill>
          <a:ln/>
        </p:spPr>
      </p:sp>
      <p:pic>
        <p:nvPicPr>
          <p:cNvPr id="16" name="Image 2" descr="preencoded.png">    </p:cNvPr>
          <p:cNvPicPr>
            <a:picLocks noChangeAspect="1"/>
          </p:cNvPicPr>
          <p:nvPr/>
        </p:nvPicPr>
        <p:blipFill>
          <a:blip r:embed="rId3"/>
          <a:stretch>
            <a:fillRect/>
          </a:stretch>
        </p:blipFill>
        <p:spPr>
          <a:xfrm>
            <a:off x="947318" y="3553358"/>
            <a:ext cx="263347" cy="263347"/>
          </a:xfrm>
          <a:prstGeom prst="rect">
            <a:avLst/>
          </a:prstGeom>
        </p:spPr>
      </p:pic>
      <p:sp>
        <p:nvSpPr>
          <p:cNvPr id="17" name="Text 12"/>
          <p:cNvSpPr/>
          <p:nvPr/>
        </p:nvSpPr>
        <p:spPr>
          <a:xfrm>
            <a:off x="1508760" y="3337560"/>
            <a:ext cx="4069080" cy="365760"/>
          </a:xfrm>
          <a:prstGeom prst="rect">
            <a:avLst/>
          </a:prstGeom>
          <a:noFill/>
          <a:ln/>
        </p:spPr>
        <p:txBody>
          <a:bodyPr wrap="square" rtlCol="0" anchor="ctr"/>
          <a:lstStyle/>
          <a:p>
            <a:pPr algn="l" indent="0" marL="0">
              <a:buNone/>
            </a:pPr>
            <a:r>
              <a:rPr lang="en-US" sz="1600" b="1" dirty="0">
                <a:solidFill>
                  <a:srgbClr val="D2892E"/>
                </a:solidFill>
                <a:latin typeface="Cambria" pitchFamily="34" charset="0"/>
                <a:ea typeface="Cambria" pitchFamily="34" charset="-122"/>
                <a:cs typeface="Cambria" pitchFamily="34" charset="-120"/>
              </a:rPr>
              <a:t>3.  </a:t>
            </a:r>
            <a:pPr algn="l" indent="0" marL="0">
              <a:buNone/>
            </a:pPr>
            <a:r>
              <a:rPr lang="en-US" sz="1600" b="1" dirty="0">
                <a:solidFill>
                  <a:srgbClr val="1B222C"/>
                </a:solidFill>
                <a:latin typeface="Cambria" pitchFamily="34" charset="0"/>
                <a:ea typeface="Cambria" pitchFamily="34" charset="-122"/>
                <a:cs typeface="Cambria" pitchFamily="34" charset="-120"/>
              </a:rPr>
              <a:t>Complete Workflow</a:t>
            </a:r>
            <a:endParaRPr lang="en-US" sz="1600" dirty="0"/>
          </a:p>
        </p:txBody>
      </p:sp>
      <p:sp>
        <p:nvSpPr>
          <p:cNvPr id="18" name="Text 13"/>
          <p:cNvSpPr/>
          <p:nvPr/>
        </p:nvSpPr>
        <p:spPr>
          <a:xfrm>
            <a:off x="1508760" y="37033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Receive to report</a:t>
            </a:r>
            <a:endParaRPr lang="en-US" sz="1150" dirty="0"/>
          </a:p>
        </p:txBody>
      </p:sp>
      <p:sp>
        <p:nvSpPr>
          <p:cNvPr id="19" name="Shape 14"/>
          <p:cNvSpPr/>
          <p:nvPr/>
        </p:nvSpPr>
        <p:spPr>
          <a:xfrm>
            <a:off x="6217920" y="31546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0" name="Shape 15"/>
          <p:cNvSpPr/>
          <p:nvPr/>
        </p:nvSpPr>
        <p:spPr>
          <a:xfrm>
            <a:off x="6473952" y="3410712"/>
            <a:ext cx="548640" cy="548640"/>
          </a:xfrm>
          <a:prstGeom prst="ellipse">
            <a:avLst/>
          </a:prstGeom>
          <a:solidFill>
            <a:srgbClr val="2C7C90"/>
          </a:solidFill>
          <a:ln/>
        </p:spPr>
      </p:sp>
      <p:pic>
        <p:nvPicPr>
          <p:cNvPr id="21" name="Image 3" descr="preencoded.png">    </p:cNvPr>
          <p:cNvPicPr>
            <a:picLocks noChangeAspect="1"/>
          </p:cNvPicPr>
          <p:nvPr/>
        </p:nvPicPr>
        <p:blipFill>
          <a:blip r:embed="rId4"/>
          <a:stretch>
            <a:fillRect/>
          </a:stretch>
        </p:blipFill>
        <p:spPr>
          <a:xfrm>
            <a:off x="6616598" y="3553358"/>
            <a:ext cx="263347" cy="263347"/>
          </a:xfrm>
          <a:prstGeom prst="rect">
            <a:avLst/>
          </a:prstGeom>
        </p:spPr>
      </p:pic>
      <p:sp>
        <p:nvSpPr>
          <p:cNvPr id="22" name="Text 16"/>
          <p:cNvSpPr/>
          <p:nvPr/>
        </p:nvSpPr>
        <p:spPr>
          <a:xfrm>
            <a:off x="7178040" y="3337560"/>
            <a:ext cx="4069080" cy="365760"/>
          </a:xfrm>
          <a:prstGeom prst="rect">
            <a:avLst/>
          </a:prstGeom>
          <a:noFill/>
          <a:ln/>
        </p:spPr>
        <p:txBody>
          <a:bodyPr wrap="square" rtlCol="0" anchor="ctr"/>
          <a:lstStyle/>
          <a:p>
            <a:pPr algn="l" indent="0" marL="0">
              <a:buNone/>
            </a:pPr>
            <a:r>
              <a:rPr lang="en-US" sz="1600" b="1" dirty="0">
                <a:solidFill>
                  <a:srgbClr val="2C7C90"/>
                </a:solidFill>
                <a:latin typeface="Cambria" pitchFamily="34" charset="0"/>
                <a:ea typeface="Cambria" pitchFamily="34" charset="-122"/>
                <a:cs typeface="Cambria" pitchFamily="34" charset="-120"/>
              </a:rPr>
              <a:t>4.  </a:t>
            </a:r>
            <a:pPr algn="l" indent="0" marL="0">
              <a:buNone/>
            </a:pPr>
            <a:r>
              <a:rPr lang="en-US" sz="1600" b="1" dirty="0">
                <a:solidFill>
                  <a:srgbClr val="1B222C"/>
                </a:solidFill>
                <a:latin typeface="Cambria" pitchFamily="34" charset="0"/>
                <a:ea typeface="Cambria" pitchFamily="34" charset="-122"/>
                <a:cs typeface="Cambria" pitchFamily="34" charset="-120"/>
              </a:rPr>
              <a:t>Quality Control</a:t>
            </a:r>
            <a:endParaRPr lang="en-US" sz="1600" dirty="0"/>
          </a:p>
        </p:txBody>
      </p:sp>
      <p:sp>
        <p:nvSpPr>
          <p:cNvPr id="23" name="Text 17"/>
          <p:cNvSpPr/>
          <p:nvPr/>
        </p:nvSpPr>
        <p:spPr>
          <a:xfrm>
            <a:off x="7178040" y="37033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Standards, blanks, limits</a:t>
            </a:r>
            <a:endParaRPr lang="en-US" sz="1150" dirty="0"/>
          </a:p>
        </p:txBody>
      </p:sp>
      <p:sp>
        <p:nvSpPr>
          <p:cNvPr id="24" name="Shape 18"/>
          <p:cNvSpPr/>
          <p:nvPr/>
        </p:nvSpPr>
        <p:spPr>
          <a:xfrm>
            <a:off x="548640" y="45262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5" name="Shape 19"/>
          <p:cNvSpPr/>
          <p:nvPr/>
        </p:nvSpPr>
        <p:spPr>
          <a:xfrm>
            <a:off x="804672" y="4782312"/>
            <a:ext cx="548640" cy="548640"/>
          </a:xfrm>
          <a:prstGeom prst="ellipse">
            <a:avLst/>
          </a:prstGeom>
          <a:solidFill>
            <a:srgbClr val="D2892E"/>
          </a:solidFill>
          <a:ln/>
        </p:spPr>
      </p:sp>
      <p:pic>
        <p:nvPicPr>
          <p:cNvPr id="26" name="Image 4" descr="preencoded.png">    </p:cNvPr>
          <p:cNvPicPr>
            <a:picLocks noChangeAspect="1"/>
          </p:cNvPicPr>
          <p:nvPr/>
        </p:nvPicPr>
        <p:blipFill>
          <a:blip r:embed="rId5"/>
          <a:stretch>
            <a:fillRect/>
          </a:stretch>
        </p:blipFill>
        <p:spPr>
          <a:xfrm>
            <a:off x="947318" y="4924958"/>
            <a:ext cx="263347" cy="263347"/>
          </a:xfrm>
          <a:prstGeom prst="rect">
            <a:avLst/>
          </a:prstGeom>
        </p:spPr>
      </p:pic>
      <p:sp>
        <p:nvSpPr>
          <p:cNvPr id="27" name="Text 20"/>
          <p:cNvSpPr/>
          <p:nvPr/>
        </p:nvSpPr>
        <p:spPr>
          <a:xfrm>
            <a:off x="1508760" y="4709160"/>
            <a:ext cx="4069080" cy="365760"/>
          </a:xfrm>
          <a:prstGeom prst="rect">
            <a:avLst/>
          </a:prstGeom>
          <a:noFill/>
          <a:ln/>
        </p:spPr>
        <p:txBody>
          <a:bodyPr wrap="square" rtlCol="0" anchor="ctr"/>
          <a:lstStyle/>
          <a:p>
            <a:pPr algn="l" indent="0" marL="0">
              <a:buNone/>
            </a:pPr>
            <a:r>
              <a:rPr lang="en-US" sz="1600" b="1" dirty="0">
                <a:solidFill>
                  <a:srgbClr val="D2892E"/>
                </a:solidFill>
                <a:latin typeface="Cambria" pitchFamily="34" charset="0"/>
                <a:ea typeface="Cambria" pitchFamily="34" charset="-122"/>
                <a:cs typeface="Cambria" pitchFamily="34" charset="-120"/>
              </a:rPr>
              <a:t>5.  </a:t>
            </a:r>
            <a:pPr algn="l" indent="0" marL="0">
              <a:buNone/>
            </a:pPr>
            <a:r>
              <a:rPr lang="en-US" sz="1600" b="1" dirty="0">
                <a:solidFill>
                  <a:srgbClr val="1B222C"/>
                </a:solidFill>
                <a:latin typeface="Cambria" pitchFamily="34" charset="0"/>
                <a:ea typeface="Cambria" pitchFamily="34" charset="-122"/>
                <a:cs typeface="Cambria" pitchFamily="34" charset="-120"/>
              </a:rPr>
              <a:t>Reporting</a:t>
            </a:r>
            <a:endParaRPr lang="en-US" sz="1600" dirty="0"/>
          </a:p>
        </p:txBody>
      </p:sp>
      <p:sp>
        <p:nvSpPr>
          <p:cNvPr id="28" name="Text 21"/>
          <p:cNvSpPr/>
          <p:nvPr/>
        </p:nvSpPr>
        <p:spPr>
          <a:xfrm>
            <a:off x="1508760" y="50749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Certificates &amp; exports</a:t>
            </a:r>
            <a:endParaRPr lang="en-US" sz="1150" dirty="0"/>
          </a:p>
        </p:txBody>
      </p:sp>
      <p:sp>
        <p:nvSpPr>
          <p:cNvPr id="29" name="Shape 22"/>
          <p:cNvSpPr/>
          <p:nvPr/>
        </p:nvSpPr>
        <p:spPr>
          <a:xfrm>
            <a:off x="6217920" y="4526280"/>
            <a:ext cx="5212080" cy="1051560"/>
          </a:xfrm>
          <a:prstGeom prst="roundRect">
            <a:avLst>
              <a:gd name="adj" fmla="val 869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0" name="Shape 23"/>
          <p:cNvSpPr/>
          <p:nvPr/>
        </p:nvSpPr>
        <p:spPr>
          <a:xfrm>
            <a:off x="6473952" y="4782312"/>
            <a:ext cx="548640" cy="548640"/>
          </a:xfrm>
          <a:prstGeom prst="ellipse">
            <a:avLst/>
          </a:prstGeom>
          <a:solidFill>
            <a:srgbClr val="2C7C90"/>
          </a:solidFill>
          <a:ln/>
        </p:spPr>
      </p:sp>
      <p:pic>
        <p:nvPicPr>
          <p:cNvPr id="31" name="Image 5" descr="preencoded.png">    </p:cNvPr>
          <p:cNvPicPr>
            <a:picLocks noChangeAspect="1"/>
          </p:cNvPicPr>
          <p:nvPr/>
        </p:nvPicPr>
        <p:blipFill>
          <a:blip r:embed="rId6"/>
          <a:stretch>
            <a:fillRect/>
          </a:stretch>
        </p:blipFill>
        <p:spPr>
          <a:xfrm>
            <a:off x="6616598" y="4924958"/>
            <a:ext cx="263347" cy="263347"/>
          </a:xfrm>
          <a:prstGeom prst="rect">
            <a:avLst/>
          </a:prstGeom>
        </p:spPr>
      </p:pic>
      <p:sp>
        <p:nvSpPr>
          <p:cNvPr id="32" name="Text 24"/>
          <p:cNvSpPr/>
          <p:nvPr/>
        </p:nvSpPr>
        <p:spPr>
          <a:xfrm>
            <a:off x="7178040" y="4709160"/>
            <a:ext cx="4069080" cy="365760"/>
          </a:xfrm>
          <a:prstGeom prst="rect">
            <a:avLst/>
          </a:prstGeom>
          <a:noFill/>
          <a:ln/>
        </p:spPr>
        <p:txBody>
          <a:bodyPr wrap="square" rtlCol="0" anchor="ctr"/>
          <a:lstStyle/>
          <a:p>
            <a:pPr algn="l" indent="0" marL="0">
              <a:buNone/>
            </a:pPr>
            <a:r>
              <a:rPr lang="en-US" sz="1600" b="1" dirty="0">
                <a:solidFill>
                  <a:srgbClr val="2C7C90"/>
                </a:solidFill>
                <a:latin typeface="Cambria" pitchFamily="34" charset="0"/>
                <a:ea typeface="Cambria" pitchFamily="34" charset="-122"/>
                <a:cs typeface="Cambria" pitchFamily="34" charset="-120"/>
              </a:rPr>
              <a:t>6.  </a:t>
            </a:r>
            <a:pPr algn="l" indent="0" marL="0">
              <a:buNone/>
            </a:pPr>
            <a:r>
              <a:rPr lang="en-US" sz="1600" b="1" dirty="0">
                <a:solidFill>
                  <a:srgbClr val="1B222C"/>
                </a:solidFill>
                <a:latin typeface="Cambria" pitchFamily="34" charset="0"/>
                <a:ea typeface="Cambria" pitchFamily="34" charset="-122"/>
                <a:cs typeface="Cambria" pitchFamily="34" charset="-120"/>
              </a:rPr>
              <a:t>Security</a:t>
            </a:r>
            <a:endParaRPr lang="en-US" sz="1600" dirty="0"/>
          </a:p>
        </p:txBody>
      </p:sp>
      <p:sp>
        <p:nvSpPr>
          <p:cNvPr id="33" name="Text 25"/>
          <p:cNvSpPr/>
          <p:nvPr/>
        </p:nvSpPr>
        <p:spPr>
          <a:xfrm>
            <a:off x="7178040" y="5074920"/>
            <a:ext cx="4069080" cy="320040"/>
          </a:xfrm>
          <a:prstGeom prst="rect">
            <a:avLst/>
          </a:prstGeom>
          <a:noFill/>
          <a:ln/>
        </p:spPr>
        <p:txBody>
          <a:bodyPr wrap="square" rtlCol="0" anchor="ctr"/>
          <a:lstStyle/>
          <a:p>
            <a:pPr algn="l" indent="0" marL="0">
              <a:buNone/>
            </a:pPr>
            <a:r>
              <a:rPr lang="en-US" sz="1150" dirty="0">
                <a:solidFill>
                  <a:srgbClr val="6A7482"/>
                </a:solidFill>
                <a:latin typeface="Calibri" pitchFamily="34" charset="0"/>
                <a:ea typeface="Calibri" pitchFamily="34" charset="-122"/>
                <a:cs typeface="Calibri" pitchFamily="34" charset="-120"/>
              </a:rPr>
              <a:t>Roles &amp; audit trail</a:t>
            </a:r>
            <a:endParaRPr lang="en-US" sz="1150" dirty="0"/>
          </a:p>
        </p:txBody>
      </p:sp>
      <p:sp>
        <p:nvSpPr>
          <p:cNvPr id="34" name="Text 26"/>
          <p:cNvSpPr/>
          <p:nvPr/>
        </p:nvSpPr>
        <p:spPr>
          <a:xfrm>
            <a:off x="548640" y="5989320"/>
            <a:ext cx="7315200" cy="274320"/>
          </a:xfrm>
          <a:prstGeom prst="rect">
            <a:avLst/>
          </a:prstGeom>
          <a:noFill/>
          <a:ln/>
        </p:spPr>
        <p:txBody>
          <a:bodyPr wrap="square" rtlCol="0" anchor="ctr"/>
          <a:lstStyle/>
          <a:p>
            <a:pPr indent="0" marL="0">
              <a:buNone/>
            </a:pPr>
            <a:r>
              <a:rPr lang="en-US" sz="1200" i="1" dirty="0">
                <a:solidFill>
                  <a:srgbClr val="6A7482"/>
                </a:solidFill>
                <a:latin typeface="Calibri" pitchFamily="34" charset="0"/>
                <a:ea typeface="Calibri" pitchFamily="34" charset="-122"/>
                <a:cs typeface="Calibri" pitchFamily="34" charset="-120"/>
              </a:rPr>
              <a:t>…closing with Questions &amp; Discussion</a:t>
            </a:r>
            <a:endParaRPr lang="en-US" sz="1200" dirty="0"/>
          </a:p>
        </p:txBody>
      </p:sp>
      <p:sp>
        <p:nvSpPr>
          <p:cNvPr id="35" name="Text 27"/>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02</a:t>
            </a:r>
            <a:endParaRPr lang="en-US" sz="900" dirty="0"/>
          </a:p>
        </p:txBody>
      </p:sp>
      <p:sp>
        <p:nvSpPr>
          <p:cNvPr id="36" name="Text 28"/>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INTRODUCTION</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About GPMLabs</a:t>
            </a:r>
            <a:endParaRPr lang="en-US" sz="3200" dirty="0"/>
          </a:p>
        </p:txBody>
      </p:sp>
      <p:sp>
        <p:nvSpPr>
          <p:cNvPr id="4" name="Text 2"/>
          <p:cNvSpPr/>
          <p:nvPr/>
        </p:nvSpPr>
        <p:spPr>
          <a:xfrm>
            <a:off x="548640" y="1600200"/>
            <a:ext cx="4754880" cy="2011680"/>
          </a:xfrm>
          <a:prstGeom prst="rect">
            <a:avLst/>
          </a:prstGeom>
          <a:noFill/>
          <a:ln/>
        </p:spPr>
        <p:txBody>
          <a:bodyPr wrap="square" rtlCol="0" anchor="t"/>
          <a:lstStyle/>
          <a:p>
            <a:pPr indent="0" marL="0">
              <a:lnSpc>
                <a:spcPct val="125000"/>
              </a:lnSpc>
              <a:buNone/>
            </a:pPr>
            <a:r>
              <a:rPr lang="en-US" sz="1600" dirty="0">
                <a:solidFill>
                  <a:srgbClr val="1B222C"/>
                </a:solidFill>
                <a:latin typeface="Calibri" pitchFamily="34" charset="0"/>
                <a:ea typeface="Calibri" pitchFamily="34" charset="-122"/>
                <a:cs typeface="Calibri" pitchFamily="34" charset="-120"/>
              </a:rPr>
              <a:t>A modern, web-based LIMS that manages the full sample lifecycle for mining and minerals laboratories — multi-tenant, secure by role, and auditable end to end.</a:t>
            </a:r>
            <a:endParaRPr lang="en-US" sz="1600" dirty="0"/>
          </a:p>
        </p:txBody>
      </p:sp>
      <p:sp>
        <p:nvSpPr>
          <p:cNvPr id="5" name="Shape 3"/>
          <p:cNvSpPr/>
          <p:nvPr/>
        </p:nvSpPr>
        <p:spPr>
          <a:xfrm>
            <a:off x="548640" y="3794760"/>
            <a:ext cx="4754880" cy="1371600"/>
          </a:xfrm>
          <a:prstGeom prst="roundRect">
            <a:avLst>
              <a:gd name="adj" fmla="val 6667"/>
            </a:avLst>
          </a:prstGeom>
          <a:solidFill>
            <a:srgbClr val="171B22"/>
          </a:solidFill>
          <a:ln/>
          <a:effectLst>
            <a:outerShdw sx="100000" sy="100000" kx="0" ky="0" algn="bl" rotWithShape="0" blurRad="114300" dist="38100" dir="5400000">
              <a:srgbClr val="8A94A6">
                <a:alpha val="28000"/>
              </a:srgbClr>
            </a:outerShdw>
          </a:effectLst>
        </p:spPr>
      </p:sp>
      <p:sp>
        <p:nvSpPr>
          <p:cNvPr id="6" name="Text 4"/>
          <p:cNvSpPr/>
          <p:nvPr/>
        </p:nvSpPr>
        <p:spPr>
          <a:xfrm>
            <a:off x="822960" y="3977640"/>
            <a:ext cx="4206240" cy="1005840"/>
          </a:xfrm>
          <a:prstGeom prst="rect">
            <a:avLst/>
          </a:prstGeom>
          <a:noFill/>
          <a:ln/>
        </p:spPr>
        <p:txBody>
          <a:bodyPr wrap="square" rtlCol="0" anchor="ctr"/>
          <a:lstStyle/>
          <a:p>
            <a:pPr indent="0" marL="0">
              <a:lnSpc>
                <a:spcPct val="115000"/>
              </a:lnSpc>
              <a:buNone/>
            </a:pPr>
            <a:r>
              <a:rPr lang="en-US" sz="1600" i="1" dirty="0">
                <a:solidFill>
                  <a:srgbClr val="FFFFFF"/>
                </a:solidFill>
                <a:latin typeface="Cambria" pitchFamily="34" charset="0"/>
                <a:ea typeface="Cambria" pitchFamily="34" charset="-122"/>
                <a:cs typeface="Cambria" pitchFamily="34" charset="-120"/>
              </a:rPr>
              <a:t>"One system of record for every sample, result, and signature."</a:t>
            </a:r>
            <a:endParaRPr lang="en-US" sz="1600" dirty="0"/>
          </a:p>
        </p:txBody>
      </p:sp>
      <p:sp>
        <p:nvSpPr>
          <p:cNvPr id="7" name="Shape 5"/>
          <p:cNvSpPr/>
          <p:nvPr/>
        </p:nvSpPr>
        <p:spPr>
          <a:xfrm>
            <a:off x="5806440" y="1600200"/>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8" name="Shape 6"/>
          <p:cNvSpPr/>
          <p:nvPr/>
        </p:nvSpPr>
        <p:spPr>
          <a:xfrm>
            <a:off x="6007608" y="1801368"/>
            <a:ext cx="566928" cy="566928"/>
          </a:xfrm>
          <a:prstGeom prst="ellipse">
            <a:avLst/>
          </a:prstGeom>
          <a:solidFill>
            <a:srgbClr val="D2892E"/>
          </a:solidFill>
          <a:ln/>
        </p:spPr>
      </p:sp>
      <p:pic>
        <p:nvPicPr>
          <p:cNvPr id="9" name="Image 0" descr="preencoded.png">    </p:cNvPr>
          <p:cNvPicPr>
            <a:picLocks noChangeAspect="1"/>
          </p:cNvPicPr>
          <p:nvPr/>
        </p:nvPicPr>
        <p:blipFill>
          <a:blip r:embed="rId1"/>
          <a:stretch>
            <a:fillRect/>
          </a:stretch>
        </p:blipFill>
        <p:spPr>
          <a:xfrm>
            <a:off x="6155009" y="1948769"/>
            <a:ext cx="272125" cy="272125"/>
          </a:xfrm>
          <a:prstGeom prst="rect">
            <a:avLst/>
          </a:prstGeom>
        </p:spPr>
      </p:pic>
      <p:sp>
        <p:nvSpPr>
          <p:cNvPr id="10" name="Text 7"/>
          <p:cNvSpPr/>
          <p:nvPr/>
        </p:nvSpPr>
        <p:spPr>
          <a:xfrm>
            <a:off x="6675120" y="1819656"/>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Web-based</a:t>
            </a:r>
            <a:endParaRPr lang="en-US" sz="1350" dirty="0"/>
          </a:p>
        </p:txBody>
      </p:sp>
      <p:sp>
        <p:nvSpPr>
          <p:cNvPr id="11" name="Text 8"/>
          <p:cNvSpPr/>
          <p:nvPr/>
        </p:nvSpPr>
        <p:spPr>
          <a:xfrm>
            <a:off x="6007608" y="2423160"/>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Runs in the browser — nothing to install.</a:t>
            </a:r>
            <a:endParaRPr lang="en-US" sz="1050" dirty="0"/>
          </a:p>
        </p:txBody>
      </p:sp>
      <p:sp>
        <p:nvSpPr>
          <p:cNvPr id="12" name="Shape 9"/>
          <p:cNvSpPr/>
          <p:nvPr/>
        </p:nvSpPr>
        <p:spPr>
          <a:xfrm>
            <a:off x="8915400" y="1600200"/>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3" name="Shape 10"/>
          <p:cNvSpPr/>
          <p:nvPr/>
        </p:nvSpPr>
        <p:spPr>
          <a:xfrm>
            <a:off x="9116568" y="1801368"/>
            <a:ext cx="566928" cy="566928"/>
          </a:xfrm>
          <a:prstGeom prst="ellipse">
            <a:avLst/>
          </a:prstGeom>
          <a:solidFill>
            <a:srgbClr val="2C7C90"/>
          </a:solidFill>
          <a:ln/>
        </p:spPr>
      </p:sp>
      <p:pic>
        <p:nvPicPr>
          <p:cNvPr id="14" name="Image 1" descr="preencoded.png">    </p:cNvPr>
          <p:cNvPicPr>
            <a:picLocks noChangeAspect="1"/>
          </p:cNvPicPr>
          <p:nvPr/>
        </p:nvPicPr>
        <p:blipFill>
          <a:blip r:embed="rId2"/>
          <a:stretch>
            <a:fillRect/>
          </a:stretch>
        </p:blipFill>
        <p:spPr>
          <a:xfrm>
            <a:off x="9263969" y="1948769"/>
            <a:ext cx="272125" cy="272125"/>
          </a:xfrm>
          <a:prstGeom prst="rect">
            <a:avLst/>
          </a:prstGeom>
        </p:spPr>
      </p:pic>
      <p:sp>
        <p:nvSpPr>
          <p:cNvPr id="15" name="Text 11"/>
          <p:cNvSpPr/>
          <p:nvPr/>
        </p:nvSpPr>
        <p:spPr>
          <a:xfrm>
            <a:off x="9784080" y="1819656"/>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Multi-tenant</a:t>
            </a:r>
            <a:endParaRPr lang="en-US" sz="1350" dirty="0"/>
          </a:p>
        </p:txBody>
      </p:sp>
      <p:sp>
        <p:nvSpPr>
          <p:cNvPr id="16" name="Text 12"/>
          <p:cNvSpPr/>
          <p:nvPr/>
        </p:nvSpPr>
        <p:spPr>
          <a:xfrm>
            <a:off x="9116568" y="2423160"/>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Isolated data per laboratory/tenant.</a:t>
            </a:r>
            <a:endParaRPr lang="en-US" sz="1050" dirty="0"/>
          </a:p>
        </p:txBody>
      </p:sp>
      <p:sp>
        <p:nvSpPr>
          <p:cNvPr id="17" name="Shape 13"/>
          <p:cNvSpPr/>
          <p:nvPr/>
        </p:nvSpPr>
        <p:spPr>
          <a:xfrm>
            <a:off x="5806440" y="3273552"/>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8" name="Shape 14"/>
          <p:cNvSpPr/>
          <p:nvPr/>
        </p:nvSpPr>
        <p:spPr>
          <a:xfrm>
            <a:off x="6007608" y="3474720"/>
            <a:ext cx="566928" cy="566928"/>
          </a:xfrm>
          <a:prstGeom prst="ellipse">
            <a:avLst/>
          </a:prstGeom>
          <a:solidFill>
            <a:srgbClr val="D2892E"/>
          </a:solidFill>
          <a:ln/>
        </p:spPr>
      </p:sp>
      <p:pic>
        <p:nvPicPr>
          <p:cNvPr id="19" name="Image 2" descr="preencoded.png">    </p:cNvPr>
          <p:cNvPicPr>
            <a:picLocks noChangeAspect="1"/>
          </p:cNvPicPr>
          <p:nvPr/>
        </p:nvPicPr>
        <p:blipFill>
          <a:blip r:embed="rId3"/>
          <a:stretch>
            <a:fillRect/>
          </a:stretch>
        </p:blipFill>
        <p:spPr>
          <a:xfrm>
            <a:off x="6155009" y="3622121"/>
            <a:ext cx="272125" cy="272125"/>
          </a:xfrm>
          <a:prstGeom prst="rect">
            <a:avLst/>
          </a:prstGeom>
        </p:spPr>
      </p:pic>
      <p:sp>
        <p:nvSpPr>
          <p:cNvPr id="20" name="Text 15"/>
          <p:cNvSpPr/>
          <p:nvPr/>
        </p:nvSpPr>
        <p:spPr>
          <a:xfrm>
            <a:off x="6675120" y="3493008"/>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Role-based security</a:t>
            </a:r>
            <a:endParaRPr lang="en-US" sz="1350" dirty="0"/>
          </a:p>
        </p:txBody>
      </p:sp>
      <p:sp>
        <p:nvSpPr>
          <p:cNvPr id="21" name="Text 16"/>
          <p:cNvSpPr/>
          <p:nvPr/>
        </p:nvSpPr>
        <p:spPr>
          <a:xfrm>
            <a:off x="6007608" y="4096512"/>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Permissions per feature and action.</a:t>
            </a:r>
            <a:endParaRPr lang="en-US" sz="1050" dirty="0"/>
          </a:p>
        </p:txBody>
      </p:sp>
      <p:sp>
        <p:nvSpPr>
          <p:cNvPr id="22" name="Shape 17"/>
          <p:cNvSpPr/>
          <p:nvPr/>
        </p:nvSpPr>
        <p:spPr>
          <a:xfrm>
            <a:off x="8915400" y="3273552"/>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3" name="Shape 18"/>
          <p:cNvSpPr/>
          <p:nvPr/>
        </p:nvSpPr>
        <p:spPr>
          <a:xfrm>
            <a:off x="9116568" y="3474720"/>
            <a:ext cx="566928" cy="566928"/>
          </a:xfrm>
          <a:prstGeom prst="ellipse">
            <a:avLst/>
          </a:prstGeom>
          <a:solidFill>
            <a:srgbClr val="2C7C90"/>
          </a:solidFill>
          <a:ln/>
        </p:spPr>
      </p:sp>
      <p:pic>
        <p:nvPicPr>
          <p:cNvPr id="24" name="Image 3" descr="preencoded.png">    </p:cNvPr>
          <p:cNvPicPr>
            <a:picLocks noChangeAspect="1"/>
          </p:cNvPicPr>
          <p:nvPr/>
        </p:nvPicPr>
        <p:blipFill>
          <a:blip r:embed="rId4"/>
          <a:stretch>
            <a:fillRect/>
          </a:stretch>
        </p:blipFill>
        <p:spPr>
          <a:xfrm>
            <a:off x="9263969" y="3622121"/>
            <a:ext cx="272125" cy="272125"/>
          </a:xfrm>
          <a:prstGeom prst="rect">
            <a:avLst/>
          </a:prstGeom>
        </p:spPr>
      </p:pic>
      <p:sp>
        <p:nvSpPr>
          <p:cNvPr id="25" name="Text 19"/>
          <p:cNvSpPr/>
          <p:nvPr/>
        </p:nvSpPr>
        <p:spPr>
          <a:xfrm>
            <a:off x="9784080" y="3493008"/>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Full sample lifecycle</a:t>
            </a:r>
            <a:endParaRPr lang="en-US" sz="1350" dirty="0"/>
          </a:p>
        </p:txBody>
      </p:sp>
      <p:sp>
        <p:nvSpPr>
          <p:cNvPr id="26" name="Text 20"/>
          <p:cNvSpPr/>
          <p:nvPr/>
        </p:nvSpPr>
        <p:spPr>
          <a:xfrm>
            <a:off x="9116568" y="4096512"/>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Job → sample → batch → report.</a:t>
            </a:r>
            <a:endParaRPr lang="en-US" sz="1050" dirty="0"/>
          </a:p>
        </p:txBody>
      </p:sp>
      <p:sp>
        <p:nvSpPr>
          <p:cNvPr id="27" name="Shape 21"/>
          <p:cNvSpPr/>
          <p:nvPr/>
        </p:nvSpPr>
        <p:spPr>
          <a:xfrm>
            <a:off x="5806440" y="4946904"/>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8" name="Shape 22"/>
          <p:cNvSpPr/>
          <p:nvPr/>
        </p:nvSpPr>
        <p:spPr>
          <a:xfrm>
            <a:off x="6007608" y="5148072"/>
            <a:ext cx="566928" cy="566928"/>
          </a:xfrm>
          <a:prstGeom prst="ellipse">
            <a:avLst/>
          </a:prstGeom>
          <a:solidFill>
            <a:srgbClr val="D2892E"/>
          </a:solidFill>
          <a:ln/>
        </p:spPr>
      </p:sp>
      <p:pic>
        <p:nvPicPr>
          <p:cNvPr id="29" name="Image 4" descr="preencoded.png">    </p:cNvPr>
          <p:cNvPicPr>
            <a:picLocks noChangeAspect="1"/>
          </p:cNvPicPr>
          <p:nvPr/>
        </p:nvPicPr>
        <p:blipFill>
          <a:blip r:embed="rId5"/>
          <a:stretch>
            <a:fillRect/>
          </a:stretch>
        </p:blipFill>
        <p:spPr>
          <a:xfrm>
            <a:off x="6155009" y="5295473"/>
            <a:ext cx="272125" cy="272125"/>
          </a:xfrm>
          <a:prstGeom prst="rect">
            <a:avLst/>
          </a:prstGeom>
        </p:spPr>
      </p:pic>
      <p:sp>
        <p:nvSpPr>
          <p:cNvPr id="30" name="Text 23"/>
          <p:cNvSpPr/>
          <p:nvPr/>
        </p:nvSpPr>
        <p:spPr>
          <a:xfrm>
            <a:off x="6675120" y="5166360"/>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Complete audit trail</a:t>
            </a:r>
            <a:endParaRPr lang="en-US" sz="1350" dirty="0"/>
          </a:p>
        </p:txBody>
      </p:sp>
      <p:sp>
        <p:nvSpPr>
          <p:cNvPr id="31" name="Text 24"/>
          <p:cNvSpPr/>
          <p:nvPr/>
        </p:nvSpPr>
        <p:spPr>
          <a:xfrm>
            <a:off x="6007608" y="5769864"/>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Every change captured with who &amp; when.</a:t>
            </a:r>
            <a:endParaRPr lang="en-US" sz="1050" dirty="0"/>
          </a:p>
        </p:txBody>
      </p:sp>
      <p:sp>
        <p:nvSpPr>
          <p:cNvPr id="32" name="Shape 25"/>
          <p:cNvSpPr/>
          <p:nvPr/>
        </p:nvSpPr>
        <p:spPr>
          <a:xfrm>
            <a:off x="8915400" y="4946904"/>
            <a:ext cx="2880360" cy="1417320"/>
          </a:xfrm>
          <a:prstGeom prst="roundRect">
            <a:avLst>
              <a:gd name="adj" fmla="val 580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3" name="Shape 26"/>
          <p:cNvSpPr/>
          <p:nvPr/>
        </p:nvSpPr>
        <p:spPr>
          <a:xfrm>
            <a:off x="9116568" y="5148072"/>
            <a:ext cx="566928" cy="566928"/>
          </a:xfrm>
          <a:prstGeom prst="ellipse">
            <a:avLst/>
          </a:prstGeom>
          <a:solidFill>
            <a:srgbClr val="2C7C90"/>
          </a:solidFill>
          <a:ln/>
        </p:spPr>
      </p:sp>
      <p:pic>
        <p:nvPicPr>
          <p:cNvPr id="34" name="Image 5" descr="preencoded.png">    </p:cNvPr>
          <p:cNvPicPr>
            <a:picLocks noChangeAspect="1"/>
          </p:cNvPicPr>
          <p:nvPr/>
        </p:nvPicPr>
        <p:blipFill>
          <a:blip r:embed="rId6"/>
          <a:stretch>
            <a:fillRect/>
          </a:stretch>
        </p:blipFill>
        <p:spPr>
          <a:xfrm>
            <a:off x="9263969" y="5295473"/>
            <a:ext cx="272125" cy="272125"/>
          </a:xfrm>
          <a:prstGeom prst="rect">
            <a:avLst/>
          </a:prstGeom>
        </p:spPr>
      </p:pic>
      <p:sp>
        <p:nvSpPr>
          <p:cNvPr id="35" name="Text 27"/>
          <p:cNvSpPr/>
          <p:nvPr/>
        </p:nvSpPr>
        <p:spPr>
          <a:xfrm>
            <a:off x="9784080" y="5166360"/>
            <a:ext cx="1874520" cy="457200"/>
          </a:xfrm>
          <a:prstGeom prst="rect">
            <a:avLst/>
          </a:prstGeom>
          <a:noFill/>
          <a:ln/>
        </p:spPr>
        <p:txBody>
          <a:bodyPr wrap="square" rtlCol="0" anchor="ctr"/>
          <a:lstStyle/>
          <a:p>
            <a:pPr indent="0" marL="0">
              <a:buNone/>
            </a:pPr>
            <a:r>
              <a:rPr lang="en-US" sz="1350" b="1" dirty="0">
                <a:solidFill>
                  <a:srgbClr val="1B222C"/>
                </a:solidFill>
                <a:latin typeface="Cambria" pitchFamily="34" charset="0"/>
                <a:ea typeface="Cambria" pitchFamily="34" charset="-122"/>
                <a:cs typeface="Cambria" pitchFamily="34" charset="-120"/>
              </a:rPr>
              <a:t>Built for mining labs</a:t>
            </a:r>
            <a:endParaRPr lang="en-US" sz="1350" dirty="0"/>
          </a:p>
        </p:txBody>
      </p:sp>
      <p:sp>
        <p:nvSpPr>
          <p:cNvPr id="36" name="Text 28"/>
          <p:cNvSpPr/>
          <p:nvPr/>
        </p:nvSpPr>
        <p:spPr>
          <a:xfrm>
            <a:off x="9116568" y="5769864"/>
            <a:ext cx="2478024" cy="502920"/>
          </a:xfrm>
          <a:prstGeom prst="rect">
            <a:avLst/>
          </a:prstGeom>
          <a:noFill/>
          <a:ln/>
        </p:spPr>
        <p:txBody>
          <a:bodyPr wrap="square" rtlCol="0" anchor="ctr"/>
          <a:lstStyle/>
          <a:p>
            <a:pPr indent="0" marL="0">
              <a:lnSpc>
                <a:spcPct val="105000"/>
              </a:lnSpc>
              <a:buNone/>
            </a:pPr>
            <a:r>
              <a:rPr lang="en-US" sz="1050" dirty="0">
                <a:solidFill>
                  <a:srgbClr val="6A7482"/>
                </a:solidFill>
                <a:latin typeface="Calibri" pitchFamily="34" charset="0"/>
                <a:ea typeface="Calibri" pitchFamily="34" charset="-122"/>
                <a:cs typeface="Calibri" pitchFamily="34" charset="-120"/>
              </a:rPr>
              <a:t>Schemes, assays, QC &amp; certificates.</a:t>
            </a:r>
            <a:endParaRPr lang="en-US" sz="1050" dirty="0"/>
          </a:p>
        </p:txBody>
      </p:sp>
      <p:sp>
        <p:nvSpPr>
          <p:cNvPr id="37" name="Text 29"/>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03</a:t>
            </a:r>
            <a:endParaRPr lang="en-US" sz="900" dirty="0"/>
          </a:p>
        </p:txBody>
      </p:sp>
      <p:sp>
        <p:nvSpPr>
          <p:cNvPr id="38" name="Text 30"/>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71B22"/>
        </a:solidFill>
      </p:bgPr>
    </p:bg>
    <p:spTree>
      <p:nvGrpSpPr>
        <p:cNvPr id="1" name=""/>
        <p:cNvGrpSpPr/>
        <p:nvPr/>
      </p:nvGrpSpPr>
      <p:grpSpPr>
        <a:xfrm>
          <a:off x="0" y="0"/>
          <a:ext cx="0" cy="0"/>
          <a:chOff x="0" y="0"/>
          <a:chExt cx="0" cy="0"/>
        </a:xfrm>
      </p:grpSpPr>
      <p:sp>
        <p:nvSpPr>
          <p:cNvPr id="2" name="Text 0"/>
          <p:cNvSpPr/>
          <p:nvPr/>
        </p:nvSpPr>
        <p:spPr>
          <a:xfrm>
            <a:off x="548640" y="457200"/>
            <a:ext cx="7315200" cy="274320"/>
          </a:xfrm>
          <a:prstGeom prst="rect">
            <a:avLst/>
          </a:prstGeom>
          <a:noFill/>
          <a:ln/>
        </p:spPr>
        <p:txBody>
          <a:bodyPr wrap="square" rtlCol="0" anchor="ctr"/>
          <a:lstStyle/>
          <a:p>
            <a:pPr indent="0" marL="0">
              <a:buNone/>
            </a:pPr>
            <a:r>
              <a:rPr lang="en-US" sz="1200" b="1" spc="300" kern="0" dirty="0">
                <a:solidFill>
                  <a:srgbClr val="D2892E"/>
                </a:solidFill>
                <a:latin typeface="Calibri" pitchFamily="34" charset="0"/>
                <a:ea typeface="Calibri" pitchFamily="34" charset="-122"/>
                <a:cs typeface="Calibri" pitchFamily="34" charset="-120"/>
              </a:rPr>
              <a:t>PLATFORM</a:t>
            </a:r>
            <a:endParaRPr lang="en-US" sz="1200" dirty="0"/>
          </a:p>
        </p:txBody>
      </p:sp>
      <p:sp>
        <p:nvSpPr>
          <p:cNvPr id="3" name="Text 1"/>
          <p:cNvSpPr/>
          <p:nvPr/>
        </p:nvSpPr>
        <p:spPr>
          <a:xfrm>
            <a:off x="548640" y="749808"/>
            <a:ext cx="9144000" cy="64008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System Architecture</a:t>
            </a:r>
            <a:endParaRPr lang="en-US" sz="3200" dirty="0"/>
          </a:p>
        </p:txBody>
      </p:sp>
      <p:sp>
        <p:nvSpPr>
          <p:cNvPr id="4" name="Shape 2"/>
          <p:cNvSpPr/>
          <p:nvPr/>
        </p:nvSpPr>
        <p:spPr>
          <a:xfrm>
            <a:off x="685800" y="1874520"/>
            <a:ext cx="3246120" cy="1234440"/>
          </a:xfrm>
          <a:prstGeom prst="roundRect">
            <a:avLst>
              <a:gd name="adj" fmla="val 7407"/>
            </a:avLst>
          </a:prstGeom>
          <a:solidFill>
            <a:srgbClr val="212732"/>
          </a:solidFill>
          <a:ln w="12700">
            <a:solidFill>
              <a:srgbClr val="3A4552"/>
            </a:solidFill>
            <a:prstDash val="solid"/>
          </a:ln>
        </p:spPr>
      </p:sp>
      <p:sp>
        <p:nvSpPr>
          <p:cNvPr id="5" name="Shape 3"/>
          <p:cNvSpPr/>
          <p:nvPr/>
        </p:nvSpPr>
        <p:spPr>
          <a:xfrm>
            <a:off x="941832" y="2125980"/>
            <a:ext cx="731520" cy="731520"/>
          </a:xfrm>
          <a:prstGeom prst="ellipse">
            <a:avLst/>
          </a:prstGeom>
          <a:solidFill>
            <a:srgbClr val="2C7C90"/>
          </a:solidFill>
          <a:ln/>
        </p:spPr>
      </p:sp>
      <p:pic>
        <p:nvPicPr>
          <p:cNvPr id="6" name="Image 0" descr="preencoded.png">    </p:cNvPr>
          <p:cNvPicPr>
            <a:picLocks noChangeAspect="1"/>
          </p:cNvPicPr>
          <p:nvPr/>
        </p:nvPicPr>
        <p:blipFill>
          <a:blip r:embed="rId1"/>
          <a:stretch>
            <a:fillRect/>
          </a:stretch>
        </p:blipFill>
        <p:spPr>
          <a:xfrm>
            <a:off x="1132027" y="2316175"/>
            <a:ext cx="351130" cy="351130"/>
          </a:xfrm>
          <a:prstGeom prst="rect">
            <a:avLst/>
          </a:prstGeom>
        </p:spPr>
      </p:pic>
      <p:sp>
        <p:nvSpPr>
          <p:cNvPr id="7" name="Text 4"/>
          <p:cNvSpPr/>
          <p:nvPr/>
        </p:nvSpPr>
        <p:spPr>
          <a:xfrm>
            <a:off x="1783080" y="2130552"/>
            <a:ext cx="2011680" cy="365760"/>
          </a:xfrm>
          <a:prstGeom prst="rect">
            <a:avLst/>
          </a:prstGeom>
          <a:noFill/>
          <a:ln/>
        </p:spPr>
        <p:txBody>
          <a:bodyPr wrap="square"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Web Application</a:t>
            </a:r>
            <a:endParaRPr lang="en-US" sz="1500" dirty="0"/>
          </a:p>
        </p:txBody>
      </p:sp>
      <p:sp>
        <p:nvSpPr>
          <p:cNvPr id="8" name="Text 5"/>
          <p:cNvSpPr/>
          <p:nvPr/>
        </p:nvSpPr>
        <p:spPr>
          <a:xfrm>
            <a:off x="1783080" y="2532888"/>
            <a:ext cx="2011680" cy="457200"/>
          </a:xfrm>
          <a:prstGeom prst="rect">
            <a:avLst/>
          </a:prstGeom>
          <a:noFill/>
          <a:ln/>
        </p:spPr>
        <p:txBody>
          <a:bodyPr wrap="square" rtlCol="0" anchor="ctr"/>
          <a:lstStyle/>
          <a:p>
            <a:pPr indent="0" marL="0">
              <a:lnSpc>
                <a:spcPct val="100000"/>
              </a:lnSpc>
              <a:buNone/>
            </a:pPr>
            <a:r>
              <a:rPr lang="en-US" sz="1050" dirty="0">
                <a:solidFill>
                  <a:srgbClr val="9AA3B2"/>
                </a:solidFill>
                <a:latin typeface="Calibri" pitchFamily="34" charset="0"/>
                <a:ea typeface="Calibri" pitchFamily="34" charset="-122"/>
                <a:cs typeface="Calibri" pitchFamily="34" charset="-120"/>
              </a:rPr>
              <a:t>React SPA — responsive UI</a:t>
            </a:r>
            <a:endParaRPr lang="en-US" sz="1050" dirty="0"/>
          </a:p>
        </p:txBody>
      </p:sp>
      <p:pic>
        <p:nvPicPr>
          <p:cNvPr id="9" name="Image 1" descr="preencoded.png">    </p:cNvPr>
          <p:cNvPicPr>
            <a:picLocks noChangeAspect="1"/>
          </p:cNvPicPr>
          <p:nvPr/>
        </p:nvPicPr>
        <p:blipFill>
          <a:blip r:embed="rId2"/>
          <a:stretch>
            <a:fillRect/>
          </a:stretch>
        </p:blipFill>
        <p:spPr>
          <a:xfrm>
            <a:off x="3950208" y="2263140"/>
            <a:ext cx="502920" cy="457200"/>
          </a:xfrm>
          <a:prstGeom prst="rect">
            <a:avLst/>
          </a:prstGeom>
        </p:spPr>
      </p:pic>
      <p:sp>
        <p:nvSpPr>
          <p:cNvPr id="10" name="Shape 6"/>
          <p:cNvSpPr/>
          <p:nvPr/>
        </p:nvSpPr>
        <p:spPr>
          <a:xfrm>
            <a:off x="4498848" y="1874520"/>
            <a:ext cx="3246120" cy="1234440"/>
          </a:xfrm>
          <a:prstGeom prst="roundRect">
            <a:avLst>
              <a:gd name="adj" fmla="val 7407"/>
            </a:avLst>
          </a:prstGeom>
          <a:solidFill>
            <a:srgbClr val="212732"/>
          </a:solidFill>
          <a:ln w="12700">
            <a:solidFill>
              <a:srgbClr val="3A4552"/>
            </a:solidFill>
            <a:prstDash val="solid"/>
          </a:ln>
        </p:spPr>
      </p:sp>
      <p:sp>
        <p:nvSpPr>
          <p:cNvPr id="11" name="Shape 7"/>
          <p:cNvSpPr/>
          <p:nvPr/>
        </p:nvSpPr>
        <p:spPr>
          <a:xfrm>
            <a:off x="4754880" y="2125980"/>
            <a:ext cx="731520" cy="731520"/>
          </a:xfrm>
          <a:prstGeom prst="ellipse">
            <a:avLst/>
          </a:prstGeom>
          <a:solidFill>
            <a:srgbClr val="D2892E"/>
          </a:solidFill>
          <a:ln/>
        </p:spPr>
      </p:sp>
      <p:pic>
        <p:nvPicPr>
          <p:cNvPr id="12" name="Image 2" descr="preencoded.png">    </p:cNvPr>
          <p:cNvPicPr>
            <a:picLocks noChangeAspect="1"/>
          </p:cNvPicPr>
          <p:nvPr/>
        </p:nvPicPr>
        <p:blipFill>
          <a:blip r:embed="rId3"/>
          <a:stretch>
            <a:fillRect/>
          </a:stretch>
        </p:blipFill>
        <p:spPr>
          <a:xfrm>
            <a:off x="4945075" y="2316175"/>
            <a:ext cx="351130" cy="351130"/>
          </a:xfrm>
          <a:prstGeom prst="rect">
            <a:avLst/>
          </a:prstGeom>
        </p:spPr>
      </p:pic>
      <p:sp>
        <p:nvSpPr>
          <p:cNvPr id="13" name="Text 8"/>
          <p:cNvSpPr/>
          <p:nvPr/>
        </p:nvSpPr>
        <p:spPr>
          <a:xfrm>
            <a:off x="5596128" y="2130552"/>
            <a:ext cx="2011680" cy="365760"/>
          </a:xfrm>
          <a:prstGeom prst="rect">
            <a:avLst/>
          </a:prstGeom>
          <a:noFill/>
          <a:ln/>
        </p:spPr>
        <p:txBody>
          <a:bodyPr wrap="square"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REST API</a:t>
            </a:r>
            <a:endParaRPr lang="en-US" sz="1500" dirty="0"/>
          </a:p>
        </p:txBody>
      </p:sp>
      <p:sp>
        <p:nvSpPr>
          <p:cNvPr id="14" name="Text 9"/>
          <p:cNvSpPr/>
          <p:nvPr/>
        </p:nvSpPr>
        <p:spPr>
          <a:xfrm>
            <a:off x="5596128" y="2532888"/>
            <a:ext cx="2011680" cy="457200"/>
          </a:xfrm>
          <a:prstGeom prst="rect">
            <a:avLst/>
          </a:prstGeom>
          <a:noFill/>
          <a:ln/>
        </p:spPr>
        <p:txBody>
          <a:bodyPr wrap="square" rtlCol="0" anchor="ctr"/>
          <a:lstStyle/>
          <a:p>
            <a:pPr indent="0" marL="0">
              <a:lnSpc>
                <a:spcPct val="100000"/>
              </a:lnSpc>
              <a:buNone/>
            </a:pPr>
            <a:r>
              <a:rPr lang="en-US" sz="1050" dirty="0">
                <a:solidFill>
                  <a:srgbClr val="9AA3B2"/>
                </a:solidFill>
                <a:latin typeface="Calibri" pitchFamily="34" charset="0"/>
                <a:ea typeface="Calibri" pitchFamily="34" charset="-122"/>
                <a:cs typeface="Calibri" pitchFamily="34" charset="-120"/>
              </a:rPr>
              <a:t>Business logic &amp; validation</a:t>
            </a:r>
            <a:endParaRPr lang="en-US" sz="1050" dirty="0"/>
          </a:p>
        </p:txBody>
      </p:sp>
      <p:pic>
        <p:nvPicPr>
          <p:cNvPr id="15" name="Image 3" descr="preencoded.png">    </p:cNvPr>
          <p:cNvPicPr>
            <a:picLocks noChangeAspect="1"/>
          </p:cNvPicPr>
          <p:nvPr/>
        </p:nvPicPr>
        <p:blipFill>
          <a:blip r:embed="rId4"/>
          <a:stretch>
            <a:fillRect/>
          </a:stretch>
        </p:blipFill>
        <p:spPr>
          <a:xfrm>
            <a:off x="7763256" y="2263140"/>
            <a:ext cx="502920" cy="457200"/>
          </a:xfrm>
          <a:prstGeom prst="rect">
            <a:avLst/>
          </a:prstGeom>
        </p:spPr>
      </p:pic>
      <p:sp>
        <p:nvSpPr>
          <p:cNvPr id="16" name="Shape 10"/>
          <p:cNvSpPr/>
          <p:nvPr/>
        </p:nvSpPr>
        <p:spPr>
          <a:xfrm>
            <a:off x="8311896" y="1874520"/>
            <a:ext cx="3246120" cy="1234440"/>
          </a:xfrm>
          <a:prstGeom prst="roundRect">
            <a:avLst>
              <a:gd name="adj" fmla="val 7407"/>
            </a:avLst>
          </a:prstGeom>
          <a:solidFill>
            <a:srgbClr val="212732"/>
          </a:solidFill>
          <a:ln w="12700">
            <a:solidFill>
              <a:srgbClr val="3A4552"/>
            </a:solidFill>
            <a:prstDash val="solid"/>
          </a:ln>
        </p:spPr>
      </p:sp>
      <p:sp>
        <p:nvSpPr>
          <p:cNvPr id="17" name="Shape 11"/>
          <p:cNvSpPr/>
          <p:nvPr/>
        </p:nvSpPr>
        <p:spPr>
          <a:xfrm>
            <a:off x="8567928" y="2125980"/>
            <a:ext cx="731520" cy="731520"/>
          </a:xfrm>
          <a:prstGeom prst="ellipse">
            <a:avLst/>
          </a:prstGeom>
          <a:solidFill>
            <a:srgbClr val="1E5C6C"/>
          </a:solidFill>
          <a:ln/>
        </p:spPr>
      </p:sp>
      <p:pic>
        <p:nvPicPr>
          <p:cNvPr id="18" name="Image 4" descr="preencoded.png">    </p:cNvPr>
          <p:cNvPicPr>
            <a:picLocks noChangeAspect="1"/>
          </p:cNvPicPr>
          <p:nvPr/>
        </p:nvPicPr>
        <p:blipFill>
          <a:blip r:embed="rId5"/>
          <a:stretch>
            <a:fillRect/>
          </a:stretch>
        </p:blipFill>
        <p:spPr>
          <a:xfrm>
            <a:off x="8758123" y="2316175"/>
            <a:ext cx="351130" cy="351130"/>
          </a:xfrm>
          <a:prstGeom prst="rect">
            <a:avLst/>
          </a:prstGeom>
        </p:spPr>
      </p:pic>
      <p:sp>
        <p:nvSpPr>
          <p:cNvPr id="19" name="Text 12"/>
          <p:cNvSpPr/>
          <p:nvPr/>
        </p:nvSpPr>
        <p:spPr>
          <a:xfrm>
            <a:off x="9409176" y="2130552"/>
            <a:ext cx="2011680" cy="365760"/>
          </a:xfrm>
          <a:prstGeom prst="rect">
            <a:avLst/>
          </a:prstGeom>
          <a:noFill/>
          <a:ln/>
        </p:spPr>
        <p:txBody>
          <a:bodyPr wrap="square"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Database</a:t>
            </a:r>
            <a:endParaRPr lang="en-US" sz="1500" dirty="0"/>
          </a:p>
        </p:txBody>
      </p:sp>
      <p:sp>
        <p:nvSpPr>
          <p:cNvPr id="20" name="Text 13"/>
          <p:cNvSpPr/>
          <p:nvPr/>
        </p:nvSpPr>
        <p:spPr>
          <a:xfrm>
            <a:off x="9409176" y="2532888"/>
            <a:ext cx="2011680" cy="457200"/>
          </a:xfrm>
          <a:prstGeom prst="rect">
            <a:avLst/>
          </a:prstGeom>
          <a:noFill/>
          <a:ln/>
        </p:spPr>
        <p:txBody>
          <a:bodyPr wrap="square" rtlCol="0" anchor="ctr"/>
          <a:lstStyle/>
          <a:p>
            <a:pPr indent="0" marL="0">
              <a:lnSpc>
                <a:spcPct val="100000"/>
              </a:lnSpc>
              <a:buNone/>
            </a:pPr>
            <a:r>
              <a:rPr lang="en-US" sz="1050" dirty="0">
                <a:solidFill>
                  <a:srgbClr val="9AA3B2"/>
                </a:solidFill>
                <a:latin typeface="Calibri" pitchFamily="34" charset="0"/>
                <a:ea typeface="Calibri" pitchFamily="34" charset="-122"/>
                <a:cs typeface="Calibri" pitchFamily="34" charset="-120"/>
              </a:rPr>
              <a:t>Secure, multi-tenant store</a:t>
            </a:r>
            <a:endParaRPr lang="en-US" sz="1050" dirty="0"/>
          </a:p>
        </p:txBody>
      </p:sp>
      <p:sp>
        <p:nvSpPr>
          <p:cNvPr id="21" name="Shape 14"/>
          <p:cNvSpPr/>
          <p:nvPr/>
        </p:nvSpPr>
        <p:spPr>
          <a:xfrm>
            <a:off x="685800" y="3429000"/>
            <a:ext cx="10872216" cy="640080"/>
          </a:xfrm>
          <a:prstGeom prst="roundRect">
            <a:avLst>
              <a:gd name="adj" fmla="val 11429"/>
            </a:avLst>
          </a:prstGeom>
          <a:solidFill>
            <a:srgbClr val="333D4A"/>
          </a:solidFill>
          <a:ln/>
        </p:spPr>
      </p:sp>
      <p:pic>
        <p:nvPicPr>
          <p:cNvPr id="22" name="Image 5" descr="preencoded.png">    </p:cNvPr>
          <p:cNvPicPr>
            <a:picLocks noChangeAspect="1"/>
          </p:cNvPicPr>
          <p:nvPr/>
        </p:nvPicPr>
        <p:blipFill>
          <a:blip r:embed="rId6"/>
          <a:stretch>
            <a:fillRect/>
          </a:stretch>
        </p:blipFill>
        <p:spPr>
          <a:xfrm>
            <a:off x="932688" y="3566160"/>
            <a:ext cx="365760" cy="365760"/>
          </a:xfrm>
          <a:prstGeom prst="rect">
            <a:avLst/>
          </a:prstGeom>
        </p:spPr>
      </p:pic>
      <p:sp>
        <p:nvSpPr>
          <p:cNvPr id="23" name="Text 15"/>
          <p:cNvSpPr/>
          <p:nvPr/>
        </p:nvSpPr>
        <p:spPr>
          <a:xfrm>
            <a:off x="1463040" y="3474720"/>
            <a:ext cx="9144000" cy="548640"/>
          </a:xfrm>
          <a:prstGeom prst="rect">
            <a:avLst/>
          </a:prstGeom>
          <a:noFill/>
          <a:ln/>
        </p:spPr>
        <p:txBody>
          <a:bodyPr wrap="square" rtlCol="0" anchor="ctr"/>
          <a:lstStyle/>
          <a:p>
            <a:pPr indent="0" marL="0">
              <a:buNone/>
            </a:pPr>
            <a:r>
              <a:rPr lang="en-US" sz="1300" b="1" dirty="0">
                <a:solidFill>
                  <a:srgbClr val="D7DEE7"/>
                </a:solidFill>
                <a:latin typeface="Calibri" pitchFamily="34" charset="0"/>
                <a:ea typeface="Calibri" pitchFamily="34" charset="-122"/>
                <a:cs typeface="Calibri" pitchFamily="34" charset="-120"/>
              </a:rPr>
              <a:t>JWT authentication &amp; authorization guard every request</a:t>
            </a:r>
            <a:endParaRPr lang="en-US" sz="1300" dirty="0"/>
          </a:p>
        </p:txBody>
      </p:sp>
      <p:sp>
        <p:nvSpPr>
          <p:cNvPr id="24" name="Text 16"/>
          <p:cNvSpPr/>
          <p:nvPr/>
        </p:nvSpPr>
        <p:spPr>
          <a:xfrm>
            <a:off x="548640" y="4343400"/>
            <a:ext cx="7315200" cy="274320"/>
          </a:xfrm>
          <a:prstGeom prst="rect">
            <a:avLst/>
          </a:prstGeom>
          <a:noFill/>
          <a:ln/>
        </p:spPr>
        <p:txBody>
          <a:bodyPr wrap="square" rtlCol="0" anchor="ctr"/>
          <a:lstStyle/>
          <a:p>
            <a:pPr indent="0" marL="0">
              <a:buNone/>
            </a:pPr>
            <a:r>
              <a:rPr lang="en-US" sz="1100" b="1" spc="200" kern="0" dirty="0">
                <a:solidFill>
                  <a:srgbClr val="D2892E"/>
                </a:solidFill>
                <a:latin typeface="Calibri" pitchFamily="34" charset="0"/>
                <a:ea typeface="Calibri" pitchFamily="34" charset="-122"/>
                <a:cs typeface="Calibri" pitchFamily="34" charset="-120"/>
              </a:rPr>
              <a:t>LABORATORY MODULES</a:t>
            </a:r>
            <a:endParaRPr lang="en-US" sz="1100" dirty="0"/>
          </a:p>
        </p:txBody>
      </p:sp>
      <p:sp>
        <p:nvSpPr>
          <p:cNvPr id="25" name="Shape 17"/>
          <p:cNvSpPr/>
          <p:nvPr/>
        </p:nvSpPr>
        <p:spPr>
          <a:xfrm>
            <a:off x="548640" y="4709160"/>
            <a:ext cx="1700784" cy="1051560"/>
          </a:xfrm>
          <a:prstGeom prst="roundRect">
            <a:avLst>
              <a:gd name="adj" fmla="val 8696"/>
            </a:avLst>
          </a:prstGeom>
          <a:solidFill>
            <a:srgbClr val="212732"/>
          </a:solidFill>
          <a:ln w="12700">
            <a:solidFill>
              <a:srgbClr val="3A4552"/>
            </a:solidFill>
            <a:prstDash val="solid"/>
          </a:ln>
        </p:spPr>
      </p:sp>
      <p:sp>
        <p:nvSpPr>
          <p:cNvPr id="26" name="Shape 18"/>
          <p:cNvSpPr/>
          <p:nvPr/>
        </p:nvSpPr>
        <p:spPr>
          <a:xfrm>
            <a:off x="1106424" y="4855464"/>
            <a:ext cx="585216" cy="585216"/>
          </a:xfrm>
          <a:prstGeom prst="ellipse">
            <a:avLst/>
          </a:prstGeom>
          <a:solidFill>
            <a:srgbClr val="2C7C90"/>
          </a:solidFill>
          <a:ln/>
        </p:spPr>
      </p:sp>
      <p:pic>
        <p:nvPicPr>
          <p:cNvPr id="27" name="Image 6" descr="preencoded.png">    </p:cNvPr>
          <p:cNvPicPr>
            <a:picLocks noChangeAspect="1"/>
          </p:cNvPicPr>
          <p:nvPr/>
        </p:nvPicPr>
        <p:blipFill>
          <a:blip r:embed="rId7"/>
          <a:stretch>
            <a:fillRect/>
          </a:stretch>
        </p:blipFill>
        <p:spPr>
          <a:xfrm>
            <a:off x="1258580" y="5007620"/>
            <a:ext cx="280904" cy="280904"/>
          </a:xfrm>
          <a:prstGeom prst="rect">
            <a:avLst/>
          </a:prstGeom>
        </p:spPr>
      </p:pic>
      <p:sp>
        <p:nvSpPr>
          <p:cNvPr id="28" name="Text 19"/>
          <p:cNvSpPr/>
          <p:nvPr/>
        </p:nvSpPr>
        <p:spPr>
          <a:xfrm>
            <a:off x="548640"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Jobs</a:t>
            </a:r>
            <a:endParaRPr lang="en-US" sz="1150" dirty="0"/>
          </a:p>
        </p:txBody>
      </p:sp>
      <p:sp>
        <p:nvSpPr>
          <p:cNvPr id="29" name="Shape 20"/>
          <p:cNvSpPr/>
          <p:nvPr/>
        </p:nvSpPr>
        <p:spPr>
          <a:xfrm>
            <a:off x="2359152" y="4709160"/>
            <a:ext cx="1700784" cy="1051560"/>
          </a:xfrm>
          <a:prstGeom prst="roundRect">
            <a:avLst>
              <a:gd name="adj" fmla="val 8696"/>
            </a:avLst>
          </a:prstGeom>
          <a:solidFill>
            <a:srgbClr val="212732"/>
          </a:solidFill>
          <a:ln w="12700">
            <a:solidFill>
              <a:srgbClr val="3A4552"/>
            </a:solidFill>
            <a:prstDash val="solid"/>
          </a:ln>
        </p:spPr>
      </p:sp>
      <p:sp>
        <p:nvSpPr>
          <p:cNvPr id="30" name="Shape 21"/>
          <p:cNvSpPr/>
          <p:nvPr/>
        </p:nvSpPr>
        <p:spPr>
          <a:xfrm>
            <a:off x="2916936" y="4855464"/>
            <a:ext cx="585216" cy="585216"/>
          </a:xfrm>
          <a:prstGeom prst="ellipse">
            <a:avLst/>
          </a:prstGeom>
          <a:solidFill>
            <a:srgbClr val="D2892E"/>
          </a:solidFill>
          <a:ln/>
        </p:spPr>
      </p:sp>
      <p:pic>
        <p:nvPicPr>
          <p:cNvPr id="31" name="Image 7" descr="preencoded.png">    </p:cNvPr>
          <p:cNvPicPr>
            <a:picLocks noChangeAspect="1"/>
          </p:cNvPicPr>
          <p:nvPr/>
        </p:nvPicPr>
        <p:blipFill>
          <a:blip r:embed="rId8"/>
          <a:stretch>
            <a:fillRect/>
          </a:stretch>
        </p:blipFill>
        <p:spPr>
          <a:xfrm>
            <a:off x="3069092" y="5007620"/>
            <a:ext cx="280904" cy="280904"/>
          </a:xfrm>
          <a:prstGeom prst="rect">
            <a:avLst/>
          </a:prstGeom>
        </p:spPr>
      </p:pic>
      <p:sp>
        <p:nvSpPr>
          <p:cNvPr id="32" name="Text 22"/>
          <p:cNvSpPr/>
          <p:nvPr/>
        </p:nvSpPr>
        <p:spPr>
          <a:xfrm>
            <a:off x="2359152"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Samples</a:t>
            </a:r>
            <a:endParaRPr lang="en-US" sz="1150" dirty="0"/>
          </a:p>
        </p:txBody>
      </p:sp>
      <p:sp>
        <p:nvSpPr>
          <p:cNvPr id="33" name="Shape 23"/>
          <p:cNvSpPr/>
          <p:nvPr/>
        </p:nvSpPr>
        <p:spPr>
          <a:xfrm>
            <a:off x="4169664" y="4709160"/>
            <a:ext cx="1700784" cy="1051560"/>
          </a:xfrm>
          <a:prstGeom prst="roundRect">
            <a:avLst>
              <a:gd name="adj" fmla="val 8696"/>
            </a:avLst>
          </a:prstGeom>
          <a:solidFill>
            <a:srgbClr val="212732"/>
          </a:solidFill>
          <a:ln w="12700">
            <a:solidFill>
              <a:srgbClr val="3A4552"/>
            </a:solidFill>
            <a:prstDash val="solid"/>
          </a:ln>
        </p:spPr>
      </p:sp>
      <p:sp>
        <p:nvSpPr>
          <p:cNvPr id="34" name="Shape 24"/>
          <p:cNvSpPr/>
          <p:nvPr/>
        </p:nvSpPr>
        <p:spPr>
          <a:xfrm>
            <a:off x="4727448" y="4855464"/>
            <a:ext cx="585216" cy="585216"/>
          </a:xfrm>
          <a:prstGeom prst="ellipse">
            <a:avLst/>
          </a:prstGeom>
          <a:solidFill>
            <a:srgbClr val="2C7C90"/>
          </a:solidFill>
          <a:ln/>
        </p:spPr>
      </p:sp>
      <p:pic>
        <p:nvPicPr>
          <p:cNvPr id="35" name="Image 8" descr="preencoded.png">    </p:cNvPr>
          <p:cNvPicPr>
            <a:picLocks noChangeAspect="1"/>
          </p:cNvPicPr>
          <p:nvPr/>
        </p:nvPicPr>
        <p:blipFill>
          <a:blip r:embed="rId9"/>
          <a:stretch>
            <a:fillRect/>
          </a:stretch>
        </p:blipFill>
        <p:spPr>
          <a:xfrm>
            <a:off x="4879604" y="5007620"/>
            <a:ext cx="280904" cy="280904"/>
          </a:xfrm>
          <a:prstGeom prst="rect">
            <a:avLst/>
          </a:prstGeom>
        </p:spPr>
      </p:pic>
      <p:sp>
        <p:nvSpPr>
          <p:cNvPr id="36" name="Text 25"/>
          <p:cNvSpPr/>
          <p:nvPr/>
        </p:nvSpPr>
        <p:spPr>
          <a:xfrm>
            <a:off x="4169664"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Schemes</a:t>
            </a:r>
            <a:endParaRPr lang="en-US" sz="1150" dirty="0"/>
          </a:p>
        </p:txBody>
      </p:sp>
      <p:sp>
        <p:nvSpPr>
          <p:cNvPr id="37" name="Shape 26"/>
          <p:cNvSpPr/>
          <p:nvPr/>
        </p:nvSpPr>
        <p:spPr>
          <a:xfrm>
            <a:off x="5980176" y="4709160"/>
            <a:ext cx="1700784" cy="1051560"/>
          </a:xfrm>
          <a:prstGeom prst="roundRect">
            <a:avLst>
              <a:gd name="adj" fmla="val 8696"/>
            </a:avLst>
          </a:prstGeom>
          <a:solidFill>
            <a:srgbClr val="212732"/>
          </a:solidFill>
          <a:ln w="12700">
            <a:solidFill>
              <a:srgbClr val="3A4552"/>
            </a:solidFill>
            <a:prstDash val="solid"/>
          </a:ln>
        </p:spPr>
      </p:sp>
      <p:sp>
        <p:nvSpPr>
          <p:cNvPr id="38" name="Shape 27"/>
          <p:cNvSpPr/>
          <p:nvPr/>
        </p:nvSpPr>
        <p:spPr>
          <a:xfrm>
            <a:off x="6537960" y="4855464"/>
            <a:ext cx="585216" cy="585216"/>
          </a:xfrm>
          <a:prstGeom prst="ellipse">
            <a:avLst/>
          </a:prstGeom>
          <a:solidFill>
            <a:srgbClr val="D2892E"/>
          </a:solidFill>
          <a:ln/>
        </p:spPr>
      </p:sp>
      <p:pic>
        <p:nvPicPr>
          <p:cNvPr id="39" name="Image 9" descr="preencoded.png">    </p:cNvPr>
          <p:cNvPicPr>
            <a:picLocks noChangeAspect="1"/>
          </p:cNvPicPr>
          <p:nvPr/>
        </p:nvPicPr>
        <p:blipFill>
          <a:blip r:embed="rId10"/>
          <a:stretch>
            <a:fillRect/>
          </a:stretch>
        </p:blipFill>
        <p:spPr>
          <a:xfrm>
            <a:off x="6690116" y="5007620"/>
            <a:ext cx="280904" cy="280904"/>
          </a:xfrm>
          <a:prstGeom prst="rect">
            <a:avLst/>
          </a:prstGeom>
        </p:spPr>
      </p:pic>
      <p:sp>
        <p:nvSpPr>
          <p:cNvPr id="40" name="Text 28"/>
          <p:cNvSpPr/>
          <p:nvPr/>
        </p:nvSpPr>
        <p:spPr>
          <a:xfrm>
            <a:off x="5980176"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Batches</a:t>
            </a:r>
            <a:endParaRPr lang="en-US" sz="1150" dirty="0"/>
          </a:p>
        </p:txBody>
      </p:sp>
      <p:sp>
        <p:nvSpPr>
          <p:cNvPr id="41" name="Shape 29"/>
          <p:cNvSpPr/>
          <p:nvPr/>
        </p:nvSpPr>
        <p:spPr>
          <a:xfrm>
            <a:off x="7790688" y="4709160"/>
            <a:ext cx="1700784" cy="1051560"/>
          </a:xfrm>
          <a:prstGeom prst="roundRect">
            <a:avLst>
              <a:gd name="adj" fmla="val 8696"/>
            </a:avLst>
          </a:prstGeom>
          <a:solidFill>
            <a:srgbClr val="212732"/>
          </a:solidFill>
          <a:ln w="12700">
            <a:solidFill>
              <a:srgbClr val="3A4552"/>
            </a:solidFill>
            <a:prstDash val="solid"/>
          </a:ln>
        </p:spPr>
      </p:sp>
      <p:sp>
        <p:nvSpPr>
          <p:cNvPr id="42" name="Shape 30"/>
          <p:cNvSpPr/>
          <p:nvPr/>
        </p:nvSpPr>
        <p:spPr>
          <a:xfrm>
            <a:off x="8348472" y="4855464"/>
            <a:ext cx="585216" cy="585216"/>
          </a:xfrm>
          <a:prstGeom prst="ellipse">
            <a:avLst/>
          </a:prstGeom>
          <a:solidFill>
            <a:srgbClr val="2C7C90"/>
          </a:solidFill>
          <a:ln/>
        </p:spPr>
      </p:sp>
      <p:pic>
        <p:nvPicPr>
          <p:cNvPr id="43" name="Image 10" descr="preencoded.png">    </p:cNvPr>
          <p:cNvPicPr>
            <a:picLocks noChangeAspect="1"/>
          </p:cNvPicPr>
          <p:nvPr/>
        </p:nvPicPr>
        <p:blipFill>
          <a:blip r:embed="rId11"/>
          <a:stretch>
            <a:fillRect/>
          </a:stretch>
        </p:blipFill>
        <p:spPr>
          <a:xfrm>
            <a:off x="8500628" y="5007620"/>
            <a:ext cx="280904" cy="280904"/>
          </a:xfrm>
          <a:prstGeom prst="rect">
            <a:avLst/>
          </a:prstGeom>
        </p:spPr>
      </p:pic>
      <p:sp>
        <p:nvSpPr>
          <p:cNvPr id="44" name="Text 31"/>
          <p:cNvSpPr/>
          <p:nvPr/>
        </p:nvSpPr>
        <p:spPr>
          <a:xfrm>
            <a:off x="7790688"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QC</a:t>
            </a:r>
            <a:endParaRPr lang="en-US" sz="1150" dirty="0"/>
          </a:p>
        </p:txBody>
      </p:sp>
      <p:sp>
        <p:nvSpPr>
          <p:cNvPr id="45" name="Shape 32"/>
          <p:cNvSpPr/>
          <p:nvPr/>
        </p:nvSpPr>
        <p:spPr>
          <a:xfrm>
            <a:off x="9601200" y="4709160"/>
            <a:ext cx="1700784" cy="1051560"/>
          </a:xfrm>
          <a:prstGeom prst="roundRect">
            <a:avLst>
              <a:gd name="adj" fmla="val 8696"/>
            </a:avLst>
          </a:prstGeom>
          <a:solidFill>
            <a:srgbClr val="212732"/>
          </a:solidFill>
          <a:ln w="12700">
            <a:solidFill>
              <a:srgbClr val="3A4552"/>
            </a:solidFill>
            <a:prstDash val="solid"/>
          </a:ln>
        </p:spPr>
      </p:sp>
      <p:sp>
        <p:nvSpPr>
          <p:cNvPr id="46" name="Shape 33"/>
          <p:cNvSpPr/>
          <p:nvPr/>
        </p:nvSpPr>
        <p:spPr>
          <a:xfrm>
            <a:off x="10158984" y="4855464"/>
            <a:ext cx="585216" cy="585216"/>
          </a:xfrm>
          <a:prstGeom prst="ellipse">
            <a:avLst/>
          </a:prstGeom>
          <a:solidFill>
            <a:srgbClr val="D2892E"/>
          </a:solidFill>
          <a:ln/>
        </p:spPr>
      </p:sp>
      <p:pic>
        <p:nvPicPr>
          <p:cNvPr id="47" name="Image 11" descr="preencoded.png">    </p:cNvPr>
          <p:cNvPicPr>
            <a:picLocks noChangeAspect="1"/>
          </p:cNvPicPr>
          <p:nvPr/>
        </p:nvPicPr>
        <p:blipFill>
          <a:blip r:embed="rId12"/>
          <a:stretch>
            <a:fillRect/>
          </a:stretch>
        </p:blipFill>
        <p:spPr>
          <a:xfrm>
            <a:off x="10311140" y="5007620"/>
            <a:ext cx="280904" cy="280904"/>
          </a:xfrm>
          <a:prstGeom prst="rect">
            <a:avLst/>
          </a:prstGeom>
        </p:spPr>
      </p:pic>
      <p:sp>
        <p:nvSpPr>
          <p:cNvPr id="48" name="Text 34"/>
          <p:cNvSpPr/>
          <p:nvPr/>
        </p:nvSpPr>
        <p:spPr>
          <a:xfrm>
            <a:off x="9601200" y="5458968"/>
            <a:ext cx="1700784" cy="274320"/>
          </a:xfrm>
          <a:prstGeom prst="rect">
            <a:avLst/>
          </a:prstGeom>
          <a:noFill/>
          <a:ln/>
        </p:spPr>
        <p:txBody>
          <a:bodyPr wrap="square" rtlCol="0" anchor="ctr"/>
          <a:lstStyle/>
          <a:p>
            <a:pPr algn="ctr" indent="0" marL="0">
              <a:buNone/>
            </a:pPr>
            <a:r>
              <a:rPr lang="en-US" sz="1150" b="1" dirty="0">
                <a:solidFill>
                  <a:srgbClr val="D7DEE7"/>
                </a:solidFill>
                <a:latin typeface="Calibri" pitchFamily="34" charset="0"/>
                <a:ea typeface="Calibri" pitchFamily="34" charset="-122"/>
                <a:cs typeface="Calibri" pitchFamily="34" charset="-120"/>
              </a:rPr>
              <a:t>Reports</a:t>
            </a:r>
            <a:endParaRPr lang="en-US" sz="1150" dirty="0"/>
          </a:p>
        </p:txBody>
      </p:sp>
      <p:sp>
        <p:nvSpPr>
          <p:cNvPr id="49" name="Text 35"/>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04</a:t>
            </a:r>
            <a:endParaRPr lang="en-US" sz="900" dirty="0"/>
          </a:p>
        </p:txBody>
      </p:sp>
      <p:sp>
        <p:nvSpPr>
          <p:cNvPr id="50" name="Text 36"/>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SECURITY</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User Roles &amp; Permissions</a:t>
            </a:r>
            <a:endParaRPr lang="en-US" sz="3200" dirty="0"/>
          </a:p>
        </p:txBody>
      </p:sp>
      <p:sp>
        <p:nvSpPr>
          <p:cNvPr id="4" name="Text 2"/>
          <p:cNvSpPr/>
          <p:nvPr/>
        </p:nvSpPr>
        <p:spPr>
          <a:xfrm>
            <a:off x="548640" y="1481328"/>
            <a:ext cx="10058400" cy="36576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Access is granted per feature and per action, so each person sees exactly what their role allows.</a:t>
            </a:r>
            <a:endParaRPr lang="en-US" sz="1400" dirty="0"/>
          </a:p>
        </p:txBody>
      </p:sp>
      <p:sp>
        <p:nvSpPr>
          <p:cNvPr id="5" name="Shape 3"/>
          <p:cNvSpPr/>
          <p:nvPr/>
        </p:nvSpPr>
        <p:spPr>
          <a:xfrm>
            <a:off x="548640" y="2103120"/>
            <a:ext cx="2157984" cy="3291840"/>
          </a:xfrm>
          <a:prstGeom prst="roundRect">
            <a:avLst>
              <a:gd name="adj" fmla="val 4237"/>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1216152" y="2423160"/>
            <a:ext cx="822960" cy="82296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1430122" y="2637130"/>
            <a:ext cx="395021" cy="395021"/>
          </a:xfrm>
          <a:prstGeom prst="rect">
            <a:avLst/>
          </a:prstGeom>
        </p:spPr>
      </p:pic>
      <p:sp>
        <p:nvSpPr>
          <p:cNvPr id="8" name="Text 5"/>
          <p:cNvSpPr/>
          <p:nvPr/>
        </p:nvSpPr>
        <p:spPr>
          <a:xfrm>
            <a:off x="658368" y="3401568"/>
            <a:ext cx="1938528" cy="594360"/>
          </a:xfrm>
          <a:prstGeom prst="rect">
            <a:avLst/>
          </a:prstGeom>
          <a:noFill/>
          <a:ln/>
        </p:spPr>
        <p:txBody>
          <a:bodyPr wrap="square" rtlCol="0" anchor="t"/>
          <a:lstStyle/>
          <a:p>
            <a:pPr algn="ctr" indent="0" marL="0">
              <a:buNone/>
            </a:pPr>
            <a:r>
              <a:rPr lang="en-US" sz="1450" b="1" dirty="0">
                <a:solidFill>
                  <a:srgbClr val="1B222C"/>
                </a:solidFill>
                <a:latin typeface="Cambria" pitchFamily="34" charset="0"/>
                <a:ea typeface="Cambria" pitchFamily="34" charset="-122"/>
                <a:cs typeface="Cambria" pitchFamily="34" charset="-120"/>
              </a:rPr>
              <a:t>Administrator</a:t>
            </a:r>
            <a:endParaRPr lang="en-US" sz="1450" dirty="0"/>
          </a:p>
        </p:txBody>
      </p:sp>
      <p:sp>
        <p:nvSpPr>
          <p:cNvPr id="9" name="Text 6"/>
          <p:cNvSpPr/>
          <p:nvPr/>
        </p:nvSpPr>
        <p:spPr>
          <a:xfrm>
            <a:off x="731520" y="4069080"/>
            <a:ext cx="1792224" cy="1097280"/>
          </a:xfrm>
          <a:prstGeom prst="rect">
            <a:avLst/>
          </a:prstGeom>
          <a:noFill/>
          <a:ln/>
        </p:spPr>
        <p:txBody>
          <a:bodyPr wrap="square" rtlCol="0" anchor="ctr"/>
          <a:lstStyle/>
          <a:p>
            <a:pPr algn="ctr" indent="0" marL="0">
              <a:lnSpc>
                <a:spcPct val="115000"/>
              </a:lnSpc>
              <a:buNone/>
            </a:pPr>
            <a:r>
              <a:rPr lang="en-US" sz="1100" dirty="0">
                <a:solidFill>
                  <a:srgbClr val="6A7482"/>
                </a:solidFill>
                <a:latin typeface="Calibri" pitchFamily="34" charset="0"/>
                <a:ea typeface="Calibri" pitchFamily="34" charset="-122"/>
                <a:cs typeface="Calibri" pitchFamily="34" charset="-120"/>
              </a:rPr>
              <a:t>Full control of the system — manages users, roles, laboratories and all configuration.</a:t>
            </a:r>
            <a:endParaRPr lang="en-US" sz="1100" dirty="0"/>
          </a:p>
        </p:txBody>
      </p:sp>
      <p:sp>
        <p:nvSpPr>
          <p:cNvPr id="10" name="Shape 7"/>
          <p:cNvSpPr/>
          <p:nvPr/>
        </p:nvSpPr>
        <p:spPr>
          <a:xfrm>
            <a:off x="2880360" y="2103120"/>
            <a:ext cx="2157984" cy="3291840"/>
          </a:xfrm>
          <a:prstGeom prst="roundRect">
            <a:avLst>
              <a:gd name="adj" fmla="val 4237"/>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3547872" y="2423160"/>
            <a:ext cx="822960" cy="82296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3761842" y="2637130"/>
            <a:ext cx="395021" cy="395021"/>
          </a:xfrm>
          <a:prstGeom prst="rect">
            <a:avLst/>
          </a:prstGeom>
        </p:spPr>
      </p:pic>
      <p:sp>
        <p:nvSpPr>
          <p:cNvPr id="13" name="Text 9"/>
          <p:cNvSpPr/>
          <p:nvPr/>
        </p:nvSpPr>
        <p:spPr>
          <a:xfrm>
            <a:off x="2990088" y="3401568"/>
            <a:ext cx="1938528" cy="594360"/>
          </a:xfrm>
          <a:prstGeom prst="rect">
            <a:avLst/>
          </a:prstGeom>
          <a:noFill/>
          <a:ln/>
        </p:spPr>
        <p:txBody>
          <a:bodyPr wrap="square" rtlCol="0" anchor="t"/>
          <a:lstStyle/>
          <a:p>
            <a:pPr algn="ctr" indent="0" marL="0">
              <a:buNone/>
            </a:pPr>
            <a:r>
              <a:rPr lang="en-US" sz="1450" b="1" dirty="0">
                <a:solidFill>
                  <a:srgbClr val="1B222C"/>
                </a:solidFill>
                <a:latin typeface="Cambria" pitchFamily="34" charset="0"/>
                <a:ea typeface="Cambria" pitchFamily="34" charset="-122"/>
                <a:cs typeface="Cambria" pitchFamily="34" charset="-120"/>
              </a:rPr>
              <a:t>Laboratory Manager</a:t>
            </a:r>
            <a:endParaRPr lang="en-US" sz="1450" dirty="0"/>
          </a:p>
        </p:txBody>
      </p:sp>
      <p:sp>
        <p:nvSpPr>
          <p:cNvPr id="14" name="Text 10"/>
          <p:cNvSpPr/>
          <p:nvPr/>
        </p:nvSpPr>
        <p:spPr>
          <a:xfrm>
            <a:off x="3063240" y="4069080"/>
            <a:ext cx="1792224" cy="1097280"/>
          </a:xfrm>
          <a:prstGeom prst="rect">
            <a:avLst/>
          </a:prstGeom>
          <a:noFill/>
          <a:ln/>
        </p:spPr>
        <p:txBody>
          <a:bodyPr wrap="square" rtlCol="0" anchor="ctr"/>
          <a:lstStyle/>
          <a:p>
            <a:pPr algn="ctr" indent="0" marL="0">
              <a:lnSpc>
                <a:spcPct val="115000"/>
              </a:lnSpc>
              <a:buNone/>
            </a:pPr>
            <a:r>
              <a:rPr lang="en-US" sz="1100" dirty="0">
                <a:solidFill>
                  <a:srgbClr val="6A7482"/>
                </a:solidFill>
                <a:latin typeface="Calibri" pitchFamily="34" charset="0"/>
                <a:ea typeface="Calibri" pitchFamily="34" charset="-122"/>
                <a:cs typeface="Calibri" pitchFamily="34" charset="-120"/>
              </a:rPr>
              <a:t>Oversees jobs and batches, and drives result validation and approval across the lab.</a:t>
            </a:r>
            <a:endParaRPr lang="en-US" sz="1100" dirty="0"/>
          </a:p>
        </p:txBody>
      </p:sp>
      <p:sp>
        <p:nvSpPr>
          <p:cNvPr id="15" name="Shape 11"/>
          <p:cNvSpPr/>
          <p:nvPr/>
        </p:nvSpPr>
        <p:spPr>
          <a:xfrm>
            <a:off x="5212080" y="2103120"/>
            <a:ext cx="2157984" cy="3291840"/>
          </a:xfrm>
          <a:prstGeom prst="roundRect">
            <a:avLst>
              <a:gd name="adj" fmla="val 4237"/>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5879592" y="2423160"/>
            <a:ext cx="822960" cy="822960"/>
          </a:xfrm>
          <a:prstGeom prst="ellipse">
            <a:avLst/>
          </a:prstGeom>
          <a:solidFill>
            <a:srgbClr val="1E5C6C"/>
          </a:solidFill>
          <a:ln/>
        </p:spPr>
      </p:sp>
      <p:pic>
        <p:nvPicPr>
          <p:cNvPr id="17" name="Image 2" descr="preencoded.png">    </p:cNvPr>
          <p:cNvPicPr>
            <a:picLocks noChangeAspect="1"/>
          </p:cNvPicPr>
          <p:nvPr/>
        </p:nvPicPr>
        <p:blipFill>
          <a:blip r:embed="rId3"/>
          <a:stretch>
            <a:fillRect/>
          </a:stretch>
        </p:blipFill>
        <p:spPr>
          <a:xfrm>
            <a:off x="6093562" y="2637130"/>
            <a:ext cx="395021" cy="395021"/>
          </a:xfrm>
          <a:prstGeom prst="rect">
            <a:avLst/>
          </a:prstGeom>
        </p:spPr>
      </p:pic>
      <p:sp>
        <p:nvSpPr>
          <p:cNvPr id="18" name="Text 13"/>
          <p:cNvSpPr/>
          <p:nvPr/>
        </p:nvSpPr>
        <p:spPr>
          <a:xfrm>
            <a:off x="5321808" y="3401568"/>
            <a:ext cx="1938528" cy="594360"/>
          </a:xfrm>
          <a:prstGeom prst="rect">
            <a:avLst/>
          </a:prstGeom>
          <a:noFill/>
          <a:ln/>
        </p:spPr>
        <p:txBody>
          <a:bodyPr wrap="square" rtlCol="0" anchor="t"/>
          <a:lstStyle/>
          <a:p>
            <a:pPr algn="ctr" indent="0" marL="0">
              <a:buNone/>
            </a:pPr>
            <a:r>
              <a:rPr lang="en-US" sz="1450" b="1" dirty="0">
                <a:solidFill>
                  <a:srgbClr val="1B222C"/>
                </a:solidFill>
                <a:latin typeface="Cambria" pitchFamily="34" charset="0"/>
                <a:ea typeface="Cambria" pitchFamily="34" charset="-122"/>
                <a:cs typeface="Cambria" pitchFamily="34" charset="-120"/>
              </a:rPr>
              <a:t>Technician</a:t>
            </a:r>
            <a:endParaRPr lang="en-US" sz="1450" dirty="0"/>
          </a:p>
        </p:txBody>
      </p:sp>
      <p:sp>
        <p:nvSpPr>
          <p:cNvPr id="19" name="Text 14"/>
          <p:cNvSpPr/>
          <p:nvPr/>
        </p:nvSpPr>
        <p:spPr>
          <a:xfrm>
            <a:off x="5394960" y="4069080"/>
            <a:ext cx="1792224" cy="1097280"/>
          </a:xfrm>
          <a:prstGeom prst="rect">
            <a:avLst/>
          </a:prstGeom>
          <a:noFill/>
          <a:ln/>
        </p:spPr>
        <p:txBody>
          <a:bodyPr wrap="square" rtlCol="0" anchor="ctr"/>
          <a:lstStyle/>
          <a:p>
            <a:pPr algn="ctr" indent="0" marL="0">
              <a:lnSpc>
                <a:spcPct val="115000"/>
              </a:lnSpc>
              <a:buNone/>
            </a:pPr>
            <a:r>
              <a:rPr lang="en-US" sz="1100" dirty="0">
                <a:solidFill>
                  <a:srgbClr val="6A7482"/>
                </a:solidFill>
                <a:latin typeface="Calibri" pitchFamily="34" charset="0"/>
                <a:ea typeface="Calibri" pitchFamily="34" charset="-122"/>
                <a:cs typeface="Calibri" pitchFamily="34" charset="-120"/>
              </a:rPr>
              <a:t>Does the bench work — registers samples, runs batches and enters analytical results.</a:t>
            </a:r>
            <a:endParaRPr lang="en-US" sz="1100" dirty="0"/>
          </a:p>
        </p:txBody>
      </p:sp>
      <p:sp>
        <p:nvSpPr>
          <p:cNvPr id="20" name="Shape 15"/>
          <p:cNvSpPr/>
          <p:nvPr/>
        </p:nvSpPr>
        <p:spPr>
          <a:xfrm>
            <a:off x="7543800" y="2103120"/>
            <a:ext cx="2157984" cy="3291840"/>
          </a:xfrm>
          <a:prstGeom prst="roundRect">
            <a:avLst>
              <a:gd name="adj" fmla="val 4237"/>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8211312" y="2423160"/>
            <a:ext cx="822960" cy="822960"/>
          </a:xfrm>
          <a:prstGeom prst="ellipse">
            <a:avLst/>
          </a:prstGeom>
          <a:solidFill>
            <a:srgbClr val="B06E1E"/>
          </a:solidFill>
          <a:ln/>
        </p:spPr>
      </p:sp>
      <p:pic>
        <p:nvPicPr>
          <p:cNvPr id="22" name="Image 3" descr="preencoded.png">    </p:cNvPr>
          <p:cNvPicPr>
            <a:picLocks noChangeAspect="1"/>
          </p:cNvPicPr>
          <p:nvPr/>
        </p:nvPicPr>
        <p:blipFill>
          <a:blip r:embed="rId4"/>
          <a:stretch>
            <a:fillRect/>
          </a:stretch>
        </p:blipFill>
        <p:spPr>
          <a:xfrm>
            <a:off x="8425282" y="2637130"/>
            <a:ext cx="395021" cy="395021"/>
          </a:xfrm>
          <a:prstGeom prst="rect">
            <a:avLst/>
          </a:prstGeom>
        </p:spPr>
      </p:pic>
      <p:sp>
        <p:nvSpPr>
          <p:cNvPr id="23" name="Text 17"/>
          <p:cNvSpPr/>
          <p:nvPr/>
        </p:nvSpPr>
        <p:spPr>
          <a:xfrm>
            <a:off x="7653528" y="3401568"/>
            <a:ext cx="1938528" cy="594360"/>
          </a:xfrm>
          <a:prstGeom prst="rect">
            <a:avLst/>
          </a:prstGeom>
          <a:noFill/>
          <a:ln/>
        </p:spPr>
        <p:txBody>
          <a:bodyPr wrap="square" rtlCol="0" anchor="t"/>
          <a:lstStyle/>
          <a:p>
            <a:pPr algn="ctr" indent="0" marL="0">
              <a:buNone/>
            </a:pPr>
            <a:r>
              <a:rPr lang="en-US" sz="1450" b="1" dirty="0">
                <a:solidFill>
                  <a:srgbClr val="1B222C"/>
                </a:solidFill>
                <a:latin typeface="Cambria" pitchFamily="34" charset="0"/>
                <a:ea typeface="Cambria" pitchFamily="34" charset="-122"/>
                <a:cs typeface="Cambria" pitchFamily="34" charset="-120"/>
              </a:rPr>
              <a:t>Reviewer</a:t>
            </a:r>
            <a:endParaRPr lang="en-US" sz="1450" dirty="0"/>
          </a:p>
        </p:txBody>
      </p:sp>
      <p:sp>
        <p:nvSpPr>
          <p:cNvPr id="24" name="Text 18"/>
          <p:cNvSpPr/>
          <p:nvPr/>
        </p:nvSpPr>
        <p:spPr>
          <a:xfrm>
            <a:off x="7726680" y="4069080"/>
            <a:ext cx="1792224" cy="1097280"/>
          </a:xfrm>
          <a:prstGeom prst="rect">
            <a:avLst/>
          </a:prstGeom>
          <a:noFill/>
          <a:ln/>
        </p:spPr>
        <p:txBody>
          <a:bodyPr wrap="square" rtlCol="0" anchor="ctr"/>
          <a:lstStyle/>
          <a:p>
            <a:pPr algn="ctr" indent="0" marL="0">
              <a:lnSpc>
                <a:spcPct val="115000"/>
              </a:lnSpc>
              <a:buNone/>
            </a:pPr>
            <a:r>
              <a:rPr lang="en-US" sz="1100" dirty="0">
                <a:solidFill>
                  <a:srgbClr val="6A7482"/>
                </a:solidFill>
                <a:latin typeface="Calibri" pitchFamily="34" charset="0"/>
                <a:ea typeface="Calibri" pitchFamily="34" charset="-122"/>
                <a:cs typeface="Calibri" pitchFamily="34" charset="-120"/>
              </a:rPr>
              <a:t>Independently reviews, validates and approves results and the final reports.</a:t>
            </a:r>
            <a:endParaRPr lang="en-US" sz="1100" dirty="0"/>
          </a:p>
        </p:txBody>
      </p:sp>
      <p:sp>
        <p:nvSpPr>
          <p:cNvPr id="25" name="Shape 19"/>
          <p:cNvSpPr/>
          <p:nvPr/>
        </p:nvSpPr>
        <p:spPr>
          <a:xfrm>
            <a:off x="9875520" y="2103120"/>
            <a:ext cx="2157984" cy="3291840"/>
          </a:xfrm>
          <a:prstGeom prst="roundRect">
            <a:avLst>
              <a:gd name="adj" fmla="val 4237"/>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10543032" y="2423160"/>
            <a:ext cx="822960" cy="822960"/>
          </a:xfrm>
          <a:prstGeom prst="ellipse">
            <a:avLst/>
          </a:prstGeom>
          <a:solidFill>
            <a:srgbClr val="333D4A"/>
          </a:solidFill>
          <a:ln/>
        </p:spPr>
      </p:sp>
      <p:pic>
        <p:nvPicPr>
          <p:cNvPr id="27" name="Image 4" descr="preencoded.png">    </p:cNvPr>
          <p:cNvPicPr>
            <a:picLocks noChangeAspect="1"/>
          </p:cNvPicPr>
          <p:nvPr/>
        </p:nvPicPr>
        <p:blipFill>
          <a:blip r:embed="rId5"/>
          <a:stretch>
            <a:fillRect/>
          </a:stretch>
        </p:blipFill>
        <p:spPr>
          <a:xfrm>
            <a:off x="10757002" y="2637130"/>
            <a:ext cx="395021" cy="395021"/>
          </a:xfrm>
          <a:prstGeom prst="rect">
            <a:avLst/>
          </a:prstGeom>
        </p:spPr>
      </p:pic>
      <p:sp>
        <p:nvSpPr>
          <p:cNvPr id="28" name="Text 21"/>
          <p:cNvSpPr/>
          <p:nvPr/>
        </p:nvSpPr>
        <p:spPr>
          <a:xfrm>
            <a:off x="9985248" y="3401568"/>
            <a:ext cx="1938528" cy="594360"/>
          </a:xfrm>
          <a:prstGeom prst="rect">
            <a:avLst/>
          </a:prstGeom>
          <a:noFill/>
          <a:ln/>
        </p:spPr>
        <p:txBody>
          <a:bodyPr wrap="square" rtlCol="0" anchor="t"/>
          <a:lstStyle/>
          <a:p>
            <a:pPr algn="ctr" indent="0" marL="0">
              <a:buNone/>
            </a:pPr>
            <a:r>
              <a:rPr lang="en-US" sz="1450" b="1" dirty="0">
                <a:solidFill>
                  <a:srgbClr val="1B222C"/>
                </a:solidFill>
                <a:latin typeface="Cambria" pitchFamily="34" charset="0"/>
                <a:ea typeface="Cambria" pitchFamily="34" charset="-122"/>
                <a:cs typeface="Cambria" pitchFamily="34" charset="-120"/>
              </a:rPr>
              <a:t>Read-only User</a:t>
            </a:r>
            <a:endParaRPr lang="en-US" sz="1450" dirty="0"/>
          </a:p>
        </p:txBody>
      </p:sp>
      <p:sp>
        <p:nvSpPr>
          <p:cNvPr id="29" name="Text 22"/>
          <p:cNvSpPr/>
          <p:nvPr/>
        </p:nvSpPr>
        <p:spPr>
          <a:xfrm>
            <a:off x="10058400" y="4069080"/>
            <a:ext cx="1792224" cy="1097280"/>
          </a:xfrm>
          <a:prstGeom prst="rect">
            <a:avLst/>
          </a:prstGeom>
          <a:noFill/>
          <a:ln/>
        </p:spPr>
        <p:txBody>
          <a:bodyPr wrap="square" rtlCol="0" anchor="ctr"/>
          <a:lstStyle/>
          <a:p>
            <a:pPr algn="ctr" indent="0" marL="0">
              <a:lnSpc>
                <a:spcPct val="115000"/>
              </a:lnSpc>
              <a:buNone/>
            </a:pPr>
            <a:r>
              <a:rPr lang="en-US" sz="1100" dirty="0">
                <a:solidFill>
                  <a:srgbClr val="6A7482"/>
                </a:solidFill>
                <a:latin typeface="Calibri" pitchFamily="34" charset="0"/>
                <a:ea typeface="Calibri" pitchFamily="34" charset="-122"/>
                <a:cs typeface="Calibri" pitchFamily="34" charset="-120"/>
              </a:rPr>
              <a:t>Consults jobs, results and reports for reference, without making any changes.</a:t>
            </a:r>
            <a:endParaRPr lang="en-US" sz="1100" dirty="0"/>
          </a:p>
        </p:txBody>
      </p:sp>
      <p:sp>
        <p:nvSpPr>
          <p:cNvPr id="30" name="Text 23"/>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05</a:t>
            </a:r>
            <a:endParaRPr lang="en-US" sz="900" dirty="0"/>
          </a:p>
        </p:txBody>
      </p:sp>
      <p:sp>
        <p:nvSpPr>
          <p:cNvPr id="31" name="Text 24"/>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CORE FEATURES</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Job Management</a:t>
            </a:r>
            <a:endParaRPr lang="en-US" sz="3200" dirty="0"/>
          </a:p>
        </p:txBody>
      </p:sp>
      <p:sp>
        <p:nvSpPr>
          <p:cNvPr id="4" name="Text 2"/>
          <p:cNvSpPr/>
          <p:nvPr/>
        </p:nvSpPr>
        <p:spPr>
          <a:xfrm>
            <a:off x="548640" y="1481328"/>
            <a:ext cx="10881360" cy="502920"/>
          </a:xfrm>
          <a:prstGeom prst="rect">
            <a:avLst/>
          </a:prstGeom>
          <a:noFill/>
          <a:ln/>
        </p:spPr>
        <p:txBody>
          <a:bodyPr wrap="square" rtlCol="0" anchor="ctr"/>
          <a:lstStyle/>
          <a:p>
            <a:pPr indent="0" marL="0">
              <a:lnSpc>
                <a:spcPct val="110000"/>
              </a:lnSpc>
              <a:buNone/>
            </a:pPr>
            <a:r>
              <a:rPr lang="en-US" sz="1400" dirty="0">
                <a:solidFill>
                  <a:srgbClr val="6A7482"/>
                </a:solidFill>
                <a:latin typeface="Calibri" pitchFamily="34" charset="0"/>
                <a:ea typeface="Calibri" pitchFamily="34" charset="-122"/>
                <a:cs typeface="Calibri" pitchFamily="34" charset="-120"/>
              </a:rPr>
              <a:t>A job is the container for a client's work — its samples, schemes, procedures and documents in one place, with a clear status at every stage.</a:t>
            </a:r>
            <a:endParaRPr lang="en-US" sz="1400" dirty="0"/>
          </a:p>
        </p:txBody>
      </p:sp>
      <p:sp>
        <p:nvSpPr>
          <p:cNvPr id="5" name="Shape 3"/>
          <p:cNvSpPr/>
          <p:nvPr/>
        </p:nvSpPr>
        <p:spPr>
          <a:xfrm>
            <a:off x="54864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777240" y="2377440"/>
            <a:ext cx="640080" cy="64008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43661" y="2543861"/>
            <a:ext cx="307238" cy="307238"/>
          </a:xfrm>
          <a:prstGeom prst="rect">
            <a:avLst/>
          </a:prstGeom>
        </p:spPr>
      </p:pic>
      <p:sp>
        <p:nvSpPr>
          <p:cNvPr id="8" name="Text 5"/>
          <p:cNvSpPr/>
          <p:nvPr/>
        </p:nvSpPr>
        <p:spPr>
          <a:xfrm>
            <a:off x="153619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Create Jobs</a:t>
            </a:r>
            <a:endParaRPr lang="en-US" sz="1450" dirty="0"/>
          </a:p>
        </p:txBody>
      </p:sp>
      <p:sp>
        <p:nvSpPr>
          <p:cNvPr id="9" name="Text 6"/>
          <p:cNvSpPr/>
          <p:nvPr/>
        </p:nvSpPr>
        <p:spPr>
          <a:xfrm>
            <a:off x="77724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Start a new job from scratch or a reusable template to speed up repeat work.</a:t>
            </a:r>
            <a:endParaRPr lang="en-US" sz="1100" dirty="0"/>
          </a:p>
        </p:txBody>
      </p:sp>
      <p:sp>
        <p:nvSpPr>
          <p:cNvPr id="10" name="Shape 7"/>
          <p:cNvSpPr/>
          <p:nvPr/>
        </p:nvSpPr>
        <p:spPr>
          <a:xfrm>
            <a:off x="429768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526280" y="2377440"/>
            <a:ext cx="640080" cy="64008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692701" y="2543861"/>
            <a:ext cx="307238" cy="307238"/>
          </a:xfrm>
          <a:prstGeom prst="rect">
            <a:avLst/>
          </a:prstGeom>
        </p:spPr>
      </p:pic>
      <p:sp>
        <p:nvSpPr>
          <p:cNvPr id="13" name="Text 9"/>
          <p:cNvSpPr/>
          <p:nvPr/>
        </p:nvSpPr>
        <p:spPr>
          <a:xfrm>
            <a:off x="528523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Client Information</a:t>
            </a:r>
            <a:endParaRPr lang="en-US" sz="1450" dirty="0"/>
          </a:p>
        </p:txBody>
      </p:sp>
      <p:sp>
        <p:nvSpPr>
          <p:cNvPr id="14" name="Text 10"/>
          <p:cNvSpPr/>
          <p:nvPr/>
        </p:nvSpPr>
        <p:spPr>
          <a:xfrm>
            <a:off x="452628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Link the client, project, contacts and billing so the job is complete from the start.</a:t>
            </a:r>
            <a:endParaRPr lang="en-US" sz="1100" dirty="0"/>
          </a:p>
        </p:txBody>
      </p:sp>
      <p:sp>
        <p:nvSpPr>
          <p:cNvPr id="15" name="Shape 11"/>
          <p:cNvSpPr/>
          <p:nvPr/>
        </p:nvSpPr>
        <p:spPr>
          <a:xfrm>
            <a:off x="804672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8275320" y="2377440"/>
            <a:ext cx="640080" cy="64008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8441741" y="2543861"/>
            <a:ext cx="307238" cy="307238"/>
          </a:xfrm>
          <a:prstGeom prst="rect">
            <a:avLst/>
          </a:prstGeom>
        </p:spPr>
      </p:pic>
      <p:sp>
        <p:nvSpPr>
          <p:cNvPr id="18" name="Text 13"/>
          <p:cNvSpPr/>
          <p:nvPr/>
        </p:nvSpPr>
        <p:spPr>
          <a:xfrm>
            <a:off x="903427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Samples</a:t>
            </a:r>
            <a:endParaRPr lang="en-US" sz="1450" dirty="0"/>
          </a:p>
        </p:txBody>
      </p:sp>
      <p:sp>
        <p:nvSpPr>
          <p:cNvPr id="19" name="Text 14"/>
          <p:cNvSpPr/>
          <p:nvPr/>
        </p:nvSpPr>
        <p:spPr>
          <a:xfrm>
            <a:off x="827532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Register the samples belonging to the job and attach them ready for scheduling.</a:t>
            </a:r>
            <a:endParaRPr lang="en-US" sz="1100" dirty="0"/>
          </a:p>
        </p:txBody>
      </p:sp>
      <p:sp>
        <p:nvSpPr>
          <p:cNvPr id="20" name="Shape 15"/>
          <p:cNvSpPr/>
          <p:nvPr/>
        </p:nvSpPr>
        <p:spPr>
          <a:xfrm>
            <a:off x="54864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777240" y="4242816"/>
            <a:ext cx="640080" cy="64008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943661" y="4409237"/>
            <a:ext cx="307238" cy="307238"/>
          </a:xfrm>
          <a:prstGeom prst="rect">
            <a:avLst/>
          </a:prstGeom>
        </p:spPr>
      </p:pic>
      <p:sp>
        <p:nvSpPr>
          <p:cNvPr id="23" name="Text 17"/>
          <p:cNvSpPr/>
          <p:nvPr/>
        </p:nvSpPr>
        <p:spPr>
          <a:xfrm>
            <a:off x="153619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Schemes</a:t>
            </a:r>
            <a:endParaRPr lang="en-US" sz="1450" dirty="0"/>
          </a:p>
        </p:txBody>
      </p:sp>
      <p:sp>
        <p:nvSpPr>
          <p:cNvPr id="24" name="Text 18"/>
          <p:cNvSpPr/>
          <p:nvPr/>
        </p:nvSpPr>
        <p:spPr>
          <a:xfrm>
            <a:off x="77724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Assign the analytical schemes — the tests to be performed on each sample.</a:t>
            </a:r>
            <a:endParaRPr lang="en-US" sz="1100" dirty="0"/>
          </a:p>
        </p:txBody>
      </p:sp>
      <p:sp>
        <p:nvSpPr>
          <p:cNvPr id="25" name="Shape 19"/>
          <p:cNvSpPr/>
          <p:nvPr/>
        </p:nvSpPr>
        <p:spPr>
          <a:xfrm>
            <a:off x="429768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4526280" y="4242816"/>
            <a:ext cx="640080" cy="64008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4692701" y="4409237"/>
            <a:ext cx="307238" cy="307238"/>
          </a:xfrm>
          <a:prstGeom prst="rect">
            <a:avLst/>
          </a:prstGeom>
        </p:spPr>
      </p:pic>
      <p:sp>
        <p:nvSpPr>
          <p:cNvPr id="28" name="Text 21"/>
          <p:cNvSpPr/>
          <p:nvPr/>
        </p:nvSpPr>
        <p:spPr>
          <a:xfrm>
            <a:off x="528523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Procedures</a:t>
            </a:r>
            <a:endParaRPr lang="en-US" sz="1450" dirty="0"/>
          </a:p>
        </p:txBody>
      </p:sp>
      <p:sp>
        <p:nvSpPr>
          <p:cNvPr id="29" name="Text 22"/>
          <p:cNvSpPr/>
          <p:nvPr/>
        </p:nvSpPr>
        <p:spPr>
          <a:xfrm>
            <a:off x="452628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Apply the standard operating procedure that governs how each scheme is run.</a:t>
            </a:r>
            <a:endParaRPr lang="en-US" sz="1100" dirty="0"/>
          </a:p>
        </p:txBody>
      </p:sp>
      <p:sp>
        <p:nvSpPr>
          <p:cNvPr id="30" name="Shape 23"/>
          <p:cNvSpPr/>
          <p:nvPr/>
        </p:nvSpPr>
        <p:spPr>
          <a:xfrm>
            <a:off x="804672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1" name="Shape 24"/>
          <p:cNvSpPr/>
          <p:nvPr/>
        </p:nvSpPr>
        <p:spPr>
          <a:xfrm>
            <a:off x="8275320" y="4242816"/>
            <a:ext cx="640080" cy="640080"/>
          </a:xfrm>
          <a:prstGeom prst="ellipse">
            <a:avLst/>
          </a:prstGeom>
          <a:solidFill>
            <a:srgbClr val="2C7C90"/>
          </a:solidFill>
          <a:ln/>
        </p:spPr>
      </p:sp>
      <p:pic>
        <p:nvPicPr>
          <p:cNvPr id="32" name="Image 5" descr="preencoded.png">    </p:cNvPr>
          <p:cNvPicPr>
            <a:picLocks noChangeAspect="1"/>
          </p:cNvPicPr>
          <p:nvPr/>
        </p:nvPicPr>
        <p:blipFill>
          <a:blip r:embed="rId6"/>
          <a:stretch>
            <a:fillRect/>
          </a:stretch>
        </p:blipFill>
        <p:spPr>
          <a:xfrm>
            <a:off x="8441741" y="4409237"/>
            <a:ext cx="307238" cy="307238"/>
          </a:xfrm>
          <a:prstGeom prst="rect">
            <a:avLst/>
          </a:prstGeom>
        </p:spPr>
      </p:pic>
      <p:sp>
        <p:nvSpPr>
          <p:cNvPr id="33" name="Text 25"/>
          <p:cNvSpPr/>
          <p:nvPr/>
        </p:nvSpPr>
        <p:spPr>
          <a:xfrm>
            <a:off x="903427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Attachments</a:t>
            </a:r>
            <a:endParaRPr lang="en-US" sz="1450" dirty="0"/>
          </a:p>
        </p:txBody>
      </p:sp>
      <p:sp>
        <p:nvSpPr>
          <p:cNvPr id="34" name="Text 26"/>
          <p:cNvSpPr/>
          <p:nvPr/>
        </p:nvSpPr>
        <p:spPr>
          <a:xfrm>
            <a:off x="827532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Keep supporting documents, instructions and correspondence with the job.</a:t>
            </a:r>
            <a:endParaRPr lang="en-US" sz="1100" dirty="0"/>
          </a:p>
        </p:txBody>
      </p:sp>
      <p:sp>
        <p:nvSpPr>
          <p:cNvPr id="35" name="Shape 27"/>
          <p:cNvSpPr/>
          <p:nvPr/>
        </p:nvSpPr>
        <p:spPr>
          <a:xfrm>
            <a:off x="548640" y="5806440"/>
            <a:ext cx="11094415" cy="566928"/>
          </a:xfrm>
          <a:prstGeom prst="roundRect">
            <a:avLst>
              <a:gd name="adj" fmla="val 12903"/>
            </a:avLst>
          </a:prstGeom>
          <a:solidFill>
            <a:srgbClr val="171B22"/>
          </a:solidFill>
          <a:ln/>
        </p:spPr>
      </p:sp>
      <p:pic>
        <p:nvPicPr>
          <p:cNvPr id="36" name="Image 6" descr="preencoded.png">    </p:cNvPr>
          <p:cNvPicPr>
            <a:picLocks noChangeAspect="1"/>
          </p:cNvPicPr>
          <p:nvPr/>
        </p:nvPicPr>
        <p:blipFill>
          <a:blip r:embed="rId7"/>
          <a:stretch>
            <a:fillRect/>
          </a:stretch>
        </p:blipFill>
        <p:spPr>
          <a:xfrm>
            <a:off x="777240" y="5925312"/>
            <a:ext cx="329184" cy="329184"/>
          </a:xfrm>
          <a:prstGeom prst="rect">
            <a:avLst/>
          </a:prstGeom>
        </p:spPr>
      </p:pic>
      <p:sp>
        <p:nvSpPr>
          <p:cNvPr id="37" name="Text 28"/>
          <p:cNvSpPr/>
          <p:nvPr/>
        </p:nvSpPr>
        <p:spPr>
          <a:xfrm>
            <a:off x="1280160" y="5806440"/>
            <a:ext cx="10241280" cy="566928"/>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Job status:  </a:t>
            </a:r>
            <a:pPr indent="0" marL="0">
              <a:buNone/>
            </a:pPr>
            <a:r>
              <a:rPr lang="en-US" sz="1300" b="1" dirty="0">
                <a:solidFill>
                  <a:srgbClr val="D2892E"/>
                </a:solidFill>
                <a:latin typeface="Calibri" pitchFamily="34" charset="0"/>
                <a:ea typeface="Calibri" pitchFamily="34" charset="-122"/>
                <a:cs typeface="Calibri" pitchFamily="34" charset="-120"/>
              </a:rPr>
              <a:t>Draft</a:t>
            </a:r>
            <a:pPr indent="0" marL="0">
              <a:buNone/>
            </a:pPr>
            <a:r>
              <a:rPr lang="en-US" sz="1300" dirty="0">
                <a:solidFill>
                  <a:srgbClr val="C7CFDA"/>
                </a:solidFill>
                <a:latin typeface="Calibri" pitchFamily="34" charset="0"/>
                <a:ea typeface="Calibri" pitchFamily="34" charset="-122"/>
                <a:cs typeface="Calibri" pitchFamily="34" charset="-120"/>
              </a:rPr>
              <a:t>  →  Active  →  In Progress  →  Validated  →  Reported</a:t>
            </a:r>
            <a:endParaRPr lang="en-US" sz="1300" dirty="0"/>
          </a:p>
        </p:txBody>
      </p:sp>
      <p:sp>
        <p:nvSpPr>
          <p:cNvPr id="38" name="Text 29"/>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06</a:t>
            </a:r>
            <a:endParaRPr lang="en-US" sz="900" dirty="0"/>
          </a:p>
        </p:txBody>
      </p:sp>
      <p:sp>
        <p:nvSpPr>
          <p:cNvPr id="39" name="Text 30"/>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CORE FEATURES</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Sample Management</a:t>
            </a:r>
            <a:endParaRPr lang="en-US" sz="3200" dirty="0"/>
          </a:p>
        </p:txBody>
      </p:sp>
      <p:sp>
        <p:nvSpPr>
          <p:cNvPr id="4" name="Text 2"/>
          <p:cNvSpPr/>
          <p:nvPr/>
        </p:nvSpPr>
        <p:spPr>
          <a:xfrm>
            <a:off x="548640" y="1463040"/>
            <a:ext cx="10881360" cy="36576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GPMLabs captures, labels, tracks and stores every sample, keeping an unbroken chain of custody from receipt to report.</a:t>
            </a:r>
            <a:endParaRPr lang="en-US" sz="1400" dirty="0"/>
          </a:p>
        </p:txBody>
      </p:sp>
      <p:sp>
        <p:nvSpPr>
          <p:cNvPr id="5" name="Shape 3"/>
          <p:cNvSpPr/>
          <p:nvPr/>
        </p:nvSpPr>
        <p:spPr>
          <a:xfrm>
            <a:off x="548640" y="2057400"/>
            <a:ext cx="658368" cy="658368"/>
          </a:xfrm>
          <a:prstGeom prst="ellipse">
            <a:avLst/>
          </a:prstGeom>
          <a:solidFill>
            <a:srgbClr val="D2892E"/>
          </a:solidFill>
          <a:ln/>
        </p:spPr>
      </p:sp>
      <p:pic>
        <p:nvPicPr>
          <p:cNvPr id="6" name="Image 0" descr="preencoded.png">    </p:cNvPr>
          <p:cNvPicPr>
            <a:picLocks noChangeAspect="1"/>
          </p:cNvPicPr>
          <p:nvPr/>
        </p:nvPicPr>
        <p:blipFill>
          <a:blip r:embed="rId1"/>
          <a:stretch>
            <a:fillRect/>
          </a:stretch>
        </p:blipFill>
        <p:spPr>
          <a:xfrm>
            <a:off x="719816" y="2228576"/>
            <a:ext cx="316017" cy="316017"/>
          </a:xfrm>
          <a:prstGeom prst="rect">
            <a:avLst/>
          </a:prstGeom>
        </p:spPr>
      </p:pic>
      <p:sp>
        <p:nvSpPr>
          <p:cNvPr id="7" name="Text 4"/>
          <p:cNvSpPr/>
          <p:nvPr/>
        </p:nvSpPr>
        <p:spPr>
          <a:xfrm>
            <a:off x="1417320" y="2039112"/>
            <a:ext cx="502920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Sample registration</a:t>
            </a:r>
            <a:endParaRPr lang="en-US" sz="1550" dirty="0"/>
          </a:p>
        </p:txBody>
      </p:sp>
      <p:sp>
        <p:nvSpPr>
          <p:cNvPr id="8" name="Text 5"/>
          <p:cNvSpPr/>
          <p:nvPr/>
        </p:nvSpPr>
        <p:spPr>
          <a:xfrm>
            <a:off x="1417320" y="2377440"/>
            <a:ext cx="5029200" cy="50292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Capture each sample with its type, identity and key attributes as it enters the lab.</a:t>
            </a:r>
            <a:endParaRPr lang="en-US" sz="1150" dirty="0"/>
          </a:p>
        </p:txBody>
      </p:sp>
      <p:sp>
        <p:nvSpPr>
          <p:cNvPr id="9" name="Shape 6"/>
          <p:cNvSpPr/>
          <p:nvPr/>
        </p:nvSpPr>
        <p:spPr>
          <a:xfrm>
            <a:off x="548640" y="3081528"/>
            <a:ext cx="658368" cy="658368"/>
          </a:xfrm>
          <a:prstGeom prst="ellipse">
            <a:avLst/>
          </a:prstGeom>
          <a:solidFill>
            <a:srgbClr val="2C7C90"/>
          </a:solidFill>
          <a:ln/>
        </p:spPr>
      </p:sp>
      <p:pic>
        <p:nvPicPr>
          <p:cNvPr id="10" name="Image 1" descr="preencoded.png">    </p:cNvPr>
          <p:cNvPicPr>
            <a:picLocks noChangeAspect="1"/>
          </p:cNvPicPr>
          <p:nvPr/>
        </p:nvPicPr>
        <p:blipFill>
          <a:blip r:embed="rId2"/>
          <a:stretch>
            <a:fillRect/>
          </a:stretch>
        </p:blipFill>
        <p:spPr>
          <a:xfrm>
            <a:off x="719816" y="3252704"/>
            <a:ext cx="316017" cy="316017"/>
          </a:xfrm>
          <a:prstGeom prst="rect">
            <a:avLst/>
          </a:prstGeom>
        </p:spPr>
      </p:pic>
      <p:sp>
        <p:nvSpPr>
          <p:cNvPr id="11" name="Text 7"/>
          <p:cNvSpPr/>
          <p:nvPr/>
        </p:nvSpPr>
        <p:spPr>
          <a:xfrm>
            <a:off x="1417320" y="3063240"/>
            <a:ext cx="502920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Barcode support</a:t>
            </a:r>
            <a:endParaRPr lang="en-US" sz="1550" dirty="0"/>
          </a:p>
        </p:txBody>
      </p:sp>
      <p:sp>
        <p:nvSpPr>
          <p:cNvPr id="12" name="Text 8"/>
          <p:cNvSpPr/>
          <p:nvPr/>
        </p:nvSpPr>
        <p:spPr>
          <a:xfrm>
            <a:off x="1417320" y="3401568"/>
            <a:ext cx="5029200" cy="50292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Label and scan samples with barcodes for fast, accurate, error-free handling.</a:t>
            </a:r>
            <a:endParaRPr lang="en-US" sz="1150" dirty="0"/>
          </a:p>
        </p:txBody>
      </p:sp>
      <p:sp>
        <p:nvSpPr>
          <p:cNvPr id="13" name="Shape 9"/>
          <p:cNvSpPr/>
          <p:nvPr/>
        </p:nvSpPr>
        <p:spPr>
          <a:xfrm>
            <a:off x="548640" y="4105656"/>
            <a:ext cx="658368" cy="658368"/>
          </a:xfrm>
          <a:prstGeom prst="ellipse">
            <a:avLst/>
          </a:prstGeom>
          <a:solidFill>
            <a:srgbClr val="D2892E"/>
          </a:solidFill>
          <a:ln/>
        </p:spPr>
      </p:sp>
      <p:pic>
        <p:nvPicPr>
          <p:cNvPr id="14" name="Image 2" descr="preencoded.png">    </p:cNvPr>
          <p:cNvPicPr>
            <a:picLocks noChangeAspect="1"/>
          </p:cNvPicPr>
          <p:nvPr/>
        </p:nvPicPr>
        <p:blipFill>
          <a:blip r:embed="rId3"/>
          <a:stretch>
            <a:fillRect/>
          </a:stretch>
        </p:blipFill>
        <p:spPr>
          <a:xfrm>
            <a:off x="719816" y="4276832"/>
            <a:ext cx="316017" cy="316017"/>
          </a:xfrm>
          <a:prstGeom prst="rect">
            <a:avLst/>
          </a:prstGeom>
        </p:spPr>
      </p:pic>
      <p:sp>
        <p:nvSpPr>
          <p:cNvPr id="15" name="Text 10"/>
          <p:cNvSpPr/>
          <p:nvPr/>
        </p:nvSpPr>
        <p:spPr>
          <a:xfrm>
            <a:off x="1417320" y="4087368"/>
            <a:ext cx="502920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Sample tracking</a:t>
            </a:r>
            <a:endParaRPr lang="en-US" sz="1550" dirty="0"/>
          </a:p>
        </p:txBody>
      </p:sp>
      <p:sp>
        <p:nvSpPr>
          <p:cNvPr id="16" name="Text 11"/>
          <p:cNvSpPr/>
          <p:nvPr/>
        </p:nvSpPr>
        <p:spPr>
          <a:xfrm>
            <a:off x="1417320" y="4425696"/>
            <a:ext cx="5029200" cy="50292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Follow every sample's status and movement through each stage of the workflow.</a:t>
            </a:r>
            <a:endParaRPr lang="en-US" sz="1150" dirty="0"/>
          </a:p>
        </p:txBody>
      </p:sp>
      <p:sp>
        <p:nvSpPr>
          <p:cNvPr id="17" name="Shape 12"/>
          <p:cNvSpPr/>
          <p:nvPr/>
        </p:nvSpPr>
        <p:spPr>
          <a:xfrm>
            <a:off x="548640" y="5129784"/>
            <a:ext cx="658368" cy="658368"/>
          </a:xfrm>
          <a:prstGeom prst="ellipse">
            <a:avLst/>
          </a:prstGeom>
          <a:solidFill>
            <a:srgbClr val="2C7C90"/>
          </a:solidFill>
          <a:ln/>
        </p:spPr>
      </p:sp>
      <p:pic>
        <p:nvPicPr>
          <p:cNvPr id="18" name="Image 3" descr="preencoded.png">    </p:cNvPr>
          <p:cNvPicPr>
            <a:picLocks noChangeAspect="1"/>
          </p:cNvPicPr>
          <p:nvPr/>
        </p:nvPicPr>
        <p:blipFill>
          <a:blip r:embed="rId4"/>
          <a:stretch>
            <a:fillRect/>
          </a:stretch>
        </p:blipFill>
        <p:spPr>
          <a:xfrm>
            <a:off x="719816" y="5300960"/>
            <a:ext cx="316017" cy="316017"/>
          </a:xfrm>
          <a:prstGeom prst="rect">
            <a:avLst/>
          </a:prstGeom>
        </p:spPr>
      </p:pic>
      <p:sp>
        <p:nvSpPr>
          <p:cNvPr id="19" name="Text 13"/>
          <p:cNvSpPr/>
          <p:nvPr/>
        </p:nvSpPr>
        <p:spPr>
          <a:xfrm>
            <a:off x="1417320" y="5111496"/>
            <a:ext cx="5029200" cy="365760"/>
          </a:xfrm>
          <a:prstGeom prst="rect">
            <a:avLst/>
          </a:prstGeom>
          <a:noFill/>
          <a:ln/>
        </p:spPr>
        <p:txBody>
          <a:bodyPr wrap="square" rtlCol="0" anchor="ctr"/>
          <a:lstStyle/>
          <a:p>
            <a:pPr indent="0" marL="0">
              <a:buNone/>
            </a:pPr>
            <a:r>
              <a:rPr lang="en-US" sz="1550" b="1" dirty="0">
                <a:solidFill>
                  <a:srgbClr val="1B222C"/>
                </a:solidFill>
                <a:latin typeface="Cambria" pitchFamily="34" charset="0"/>
                <a:ea typeface="Cambria" pitchFamily="34" charset="-122"/>
                <a:cs typeface="Cambria" pitchFamily="34" charset="-120"/>
              </a:rPr>
              <a:t>Storage locations</a:t>
            </a:r>
            <a:endParaRPr lang="en-US" sz="1550" dirty="0"/>
          </a:p>
        </p:txBody>
      </p:sp>
      <p:sp>
        <p:nvSpPr>
          <p:cNvPr id="20" name="Text 14"/>
          <p:cNvSpPr/>
          <p:nvPr/>
        </p:nvSpPr>
        <p:spPr>
          <a:xfrm>
            <a:off x="1417320" y="5449824"/>
            <a:ext cx="5029200" cy="502920"/>
          </a:xfrm>
          <a:prstGeom prst="rect">
            <a:avLst/>
          </a:prstGeom>
          <a:noFill/>
          <a:ln/>
        </p:spPr>
        <p:txBody>
          <a:bodyPr wrap="square" rtlCol="0" anchor="ctr"/>
          <a:lstStyle/>
          <a:p>
            <a:pPr indent="0" marL="0">
              <a:lnSpc>
                <a:spcPct val="105000"/>
              </a:lnSpc>
              <a:buNone/>
            </a:pPr>
            <a:r>
              <a:rPr lang="en-US" sz="1150" dirty="0">
                <a:solidFill>
                  <a:srgbClr val="6A7482"/>
                </a:solidFill>
                <a:latin typeface="Calibri" pitchFamily="34" charset="0"/>
                <a:ea typeface="Calibri" pitchFamily="34" charset="-122"/>
                <a:cs typeface="Calibri" pitchFamily="34" charset="-120"/>
              </a:rPr>
              <a:t>Know exactly where each sample is stored, and find it again in seconds.</a:t>
            </a:r>
            <a:endParaRPr lang="en-US" sz="1150" dirty="0"/>
          </a:p>
        </p:txBody>
      </p:sp>
      <p:sp>
        <p:nvSpPr>
          <p:cNvPr id="21" name="Shape 15"/>
          <p:cNvSpPr/>
          <p:nvPr/>
        </p:nvSpPr>
        <p:spPr>
          <a:xfrm>
            <a:off x="6858000" y="2057400"/>
            <a:ext cx="4754880" cy="4114800"/>
          </a:xfrm>
          <a:prstGeom prst="roundRect">
            <a:avLst>
              <a:gd name="adj" fmla="val 2222"/>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pic>
        <p:nvPicPr>
          <p:cNvPr id="22" name="Image 4" descr="preencoded.png">    </p:cNvPr>
          <p:cNvPicPr>
            <a:picLocks noChangeAspect="1"/>
          </p:cNvPicPr>
          <p:nvPr/>
        </p:nvPicPr>
        <p:blipFill>
          <a:blip r:embed="rId5"/>
          <a:stretch>
            <a:fillRect/>
          </a:stretch>
        </p:blipFill>
        <p:spPr>
          <a:xfrm>
            <a:off x="7178040" y="2350008"/>
            <a:ext cx="384048" cy="384048"/>
          </a:xfrm>
          <a:prstGeom prst="rect">
            <a:avLst/>
          </a:prstGeom>
        </p:spPr>
      </p:pic>
      <p:sp>
        <p:nvSpPr>
          <p:cNvPr id="23" name="Text 16"/>
          <p:cNvSpPr/>
          <p:nvPr/>
        </p:nvSpPr>
        <p:spPr>
          <a:xfrm>
            <a:off x="7726680" y="2313432"/>
            <a:ext cx="3749040" cy="457200"/>
          </a:xfrm>
          <a:prstGeom prst="rect">
            <a:avLst/>
          </a:prstGeom>
          <a:noFill/>
          <a:ln/>
        </p:spPr>
        <p:txBody>
          <a:bodyPr wrap="square" rtlCol="0" anchor="ctr"/>
          <a:lstStyle/>
          <a:p>
            <a:pPr indent="0" marL="0">
              <a:buNone/>
            </a:pPr>
            <a:r>
              <a:rPr lang="en-US" sz="1700" b="1" dirty="0">
                <a:solidFill>
                  <a:srgbClr val="1B222C"/>
                </a:solidFill>
                <a:latin typeface="Cambria" pitchFamily="34" charset="0"/>
                <a:ea typeface="Cambria" pitchFamily="34" charset="-122"/>
                <a:cs typeface="Cambria" pitchFamily="34" charset="-120"/>
              </a:rPr>
              <a:t>Chain of Custody</a:t>
            </a:r>
            <a:endParaRPr lang="en-US" sz="1700" dirty="0"/>
          </a:p>
        </p:txBody>
      </p:sp>
      <p:sp>
        <p:nvSpPr>
          <p:cNvPr id="24" name="Shape 17"/>
          <p:cNvSpPr/>
          <p:nvPr/>
        </p:nvSpPr>
        <p:spPr>
          <a:xfrm>
            <a:off x="7543800" y="3218688"/>
            <a:ext cx="0" cy="2487168"/>
          </a:xfrm>
          <a:prstGeom prst="line">
            <a:avLst/>
          </a:prstGeom>
          <a:noFill/>
          <a:ln w="25400">
            <a:solidFill>
              <a:srgbClr val="2C7C90"/>
            </a:solidFill>
            <a:prstDash val="solid"/>
          </a:ln>
        </p:spPr>
      </p:sp>
      <p:sp>
        <p:nvSpPr>
          <p:cNvPr id="25" name="Shape 18"/>
          <p:cNvSpPr/>
          <p:nvPr/>
        </p:nvSpPr>
        <p:spPr>
          <a:xfrm>
            <a:off x="7434072" y="3108960"/>
            <a:ext cx="219456" cy="219456"/>
          </a:xfrm>
          <a:prstGeom prst="ellipse">
            <a:avLst/>
          </a:prstGeom>
          <a:solidFill>
            <a:srgbClr val="2C7C90"/>
          </a:solidFill>
          <a:ln w="25400">
            <a:solidFill>
              <a:srgbClr val="FFFFFF"/>
            </a:solidFill>
            <a:prstDash val="solid"/>
          </a:ln>
        </p:spPr>
      </p:sp>
      <p:sp>
        <p:nvSpPr>
          <p:cNvPr id="26" name="Text 19"/>
          <p:cNvSpPr/>
          <p:nvPr/>
        </p:nvSpPr>
        <p:spPr>
          <a:xfrm>
            <a:off x="7836408" y="2999232"/>
            <a:ext cx="3520440" cy="365760"/>
          </a:xfrm>
          <a:prstGeom prst="rect">
            <a:avLst/>
          </a:prstGeom>
          <a:noFill/>
          <a:ln/>
        </p:spPr>
        <p:txBody>
          <a:bodyPr wrap="square" rtlCol="0" anchor="ctr"/>
          <a:lstStyle/>
          <a:p>
            <a:pPr indent="0" marL="0">
              <a:buNone/>
            </a:pPr>
            <a:r>
              <a:rPr lang="en-US" sz="1250" dirty="0">
                <a:solidFill>
                  <a:srgbClr val="1B222C"/>
                </a:solidFill>
                <a:latin typeface="Calibri" pitchFamily="34" charset="0"/>
                <a:ea typeface="Calibri" pitchFamily="34" charset="-122"/>
                <a:cs typeface="Calibri" pitchFamily="34" charset="-120"/>
              </a:rPr>
              <a:t>Received at the lab</a:t>
            </a:r>
            <a:endParaRPr lang="en-US" sz="1250" dirty="0"/>
          </a:p>
        </p:txBody>
      </p:sp>
      <p:sp>
        <p:nvSpPr>
          <p:cNvPr id="27" name="Shape 20"/>
          <p:cNvSpPr/>
          <p:nvPr/>
        </p:nvSpPr>
        <p:spPr>
          <a:xfrm>
            <a:off x="7434072" y="3730752"/>
            <a:ext cx="219456" cy="219456"/>
          </a:xfrm>
          <a:prstGeom prst="ellipse">
            <a:avLst/>
          </a:prstGeom>
          <a:solidFill>
            <a:srgbClr val="2C7C90"/>
          </a:solidFill>
          <a:ln w="25400">
            <a:solidFill>
              <a:srgbClr val="FFFFFF"/>
            </a:solidFill>
            <a:prstDash val="solid"/>
          </a:ln>
        </p:spPr>
      </p:sp>
      <p:sp>
        <p:nvSpPr>
          <p:cNvPr id="28" name="Text 21"/>
          <p:cNvSpPr/>
          <p:nvPr/>
        </p:nvSpPr>
        <p:spPr>
          <a:xfrm>
            <a:off x="7836408" y="3621024"/>
            <a:ext cx="3520440" cy="365760"/>
          </a:xfrm>
          <a:prstGeom prst="rect">
            <a:avLst/>
          </a:prstGeom>
          <a:noFill/>
          <a:ln/>
        </p:spPr>
        <p:txBody>
          <a:bodyPr wrap="square" rtlCol="0" anchor="ctr"/>
          <a:lstStyle/>
          <a:p>
            <a:pPr indent="0" marL="0">
              <a:buNone/>
            </a:pPr>
            <a:r>
              <a:rPr lang="en-US" sz="1250" dirty="0">
                <a:solidFill>
                  <a:srgbClr val="1B222C"/>
                </a:solidFill>
                <a:latin typeface="Calibri" pitchFamily="34" charset="0"/>
                <a:ea typeface="Calibri" pitchFamily="34" charset="-122"/>
                <a:cs typeface="Calibri" pitchFamily="34" charset="-120"/>
              </a:rPr>
              <a:t>Assigned to a job</a:t>
            </a:r>
            <a:endParaRPr lang="en-US" sz="1250" dirty="0"/>
          </a:p>
        </p:txBody>
      </p:sp>
      <p:sp>
        <p:nvSpPr>
          <p:cNvPr id="29" name="Shape 22"/>
          <p:cNvSpPr/>
          <p:nvPr/>
        </p:nvSpPr>
        <p:spPr>
          <a:xfrm>
            <a:off x="7434072" y="4352544"/>
            <a:ext cx="219456" cy="219456"/>
          </a:xfrm>
          <a:prstGeom prst="ellipse">
            <a:avLst/>
          </a:prstGeom>
          <a:solidFill>
            <a:srgbClr val="2C7C90"/>
          </a:solidFill>
          <a:ln w="25400">
            <a:solidFill>
              <a:srgbClr val="FFFFFF"/>
            </a:solidFill>
            <a:prstDash val="solid"/>
          </a:ln>
        </p:spPr>
      </p:sp>
      <p:sp>
        <p:nvSpPr>
          <p:cNvPr id="30" name="Text 23"/>
          <p:cNvSpPr/>
          <p:nvPr/>
        </p:nvSpPr>
        <p:spPr>
          <a:xfrm>
            <a:off x="7836408" y="4242816"/>
            <a:ext cx="3520440" cy="365760"/>
          </a:xfrm>
          <a:prstGeom prst="rect">
            <a:avLst/>
          </a:prstGeom>
          <a:noFill/>
          <a:ln/>
        </p:spPr>
        <p:txBody>
          <a:bodyPr wrap="square" rtlCol="0" anchor="ctr"/>
          <a:lstStyle/>
          <a:p>
            <a:pPr indent="0" marL="0">
              <a:buNone/>
            </a:pPr>
            <a:r>
              <a:rPr lang="en-US" sz="1250" dirty="0">
                <a:solidFill>
                  <a:srgbClr val="1B222C"/>
                </a:solidFill>
                <a:latin typeface="Calibri" pitchFamily="34" charset="0"/>
                <a:ea typeface="Calibri" pitchFamily="34" charset="-122"/>
                <a:cs typeface="Calibri" pitchFamily="34" charset="-120"/>
              </a:rPr>
              <a:t>Prepared for analysis</a:t>
            </a:r>
            <a:endParaRPr lang="en-US" sz="1250" dirty="0"/>
          </a:p>
        </p:txBody>
      </p:sp>
      <p:sp>
        <p:nvSpPr>
          <p:cNvPr id="31" name="Shape 24"/>
          <p:cNvSpPr/>
          <p:nvPr/>
        </p:nvSpPr>
        <p:spPr>
          <a:xfrm>
            <a:off x="7434072" y="4974336"/>
            <a:ext cx="219456" cy="219456"/>
          </a:xfrm>
          <a:prstGeom prst="ellipse">
            <a:avLst/>
          </a:prstGeom>
          <a:solidFill>
            <a:srgbClr val="2C7C90"/>
          </a:solidFill>
          <a:ln w="25400">
            <a:solidFill>
              <a:srgbClr val="FFFFFF"/>
            </a:solidFill>
            <a:prstDash val="solid"/>
          </a:ln>
        </p:spPr>
      </p:sp>
      <p:sp>
        <p:nvSpPr>
          <p:cNvPr id="32" name="Text 25"/>
          <p:cNvSpPr/>
          <p:nvPr/>
        </p:nvSpPr>
        <p:spPr>
          <a:xfrm>
            <a:off x="7836408" y="4864608"/>
            <a:ext cx="3520440" cy="365760"/>
          </a:xfrm>
          <a:prstGeom prst="rect">
            <a:avLst/>
          </a:prstGeom>
          <a:noFill/>
          <a:ln/>
        </p:spPr>
        <p:txBody>
          <a:bodyPr wrap="square" rtlCol="0" anchor="ctr"/>
          <a:lstStyle/>
          <a:p>
            <a:pPr indent="0" marL="0">
              <a:buNone/>
            </a:pPr>
            <a:r>
              <a:rPr lang="en-US" sz="1250" dirty="0">
                <a:solidFill>
                  <a:srgbClr val="1B222C"/>
                </a:solidFill>
                <a:latin typeface="Calibri" pitchFamily="34" charset="0"/>
                <a:ea typeface="Calibri" pitchFamily="34" charset="-122"/>
                <a:cs typeface="Calibri" pitchFamily="34" charset="-120"/>
              </a:rPr>
              <a:t>Analysed in a batch</a:t>
            </a:r>
            <a:endParaRPr lang="en-US" sz="1250" dirty="0"/>
          </a:p>
        </p:txBody>
      </p:sp>
      <p:sp>
        <p:nvSpPr>
          <p:cNvPr id="33" name="Shape 26"/>
          <p:cNvSpPr/>
          <p:nvPr/>
        </p:nvSpPr>
        <p:spPr>
          <a:xfrm>
            <a:off x="7434072" y="5596128"/>
            <a:ext cx="219456" cy="219456"/>
          </a:xfrm>
          <a:prstGeom prst="ellipse">
            <a:avLst/>
          </a:prstGeom>
          <a:solidFill>
            <a:srgbClr val="D2892E"/>
          </a:solidFill>
          <a:ln w="25400">
            <a:solidFill>
              <a:srgbClr val="FFFFFF"/>
            </a:solidFill>
            <a:prstDash val="solid"/>
          </a:ln>
        </p:spPr>
      </p:sp>
      <p:sp>
        <p:nvSpPr>
          <p:cNvPr id="34" name="Text 27"/>
          <p:cNvSpPr/>
          <p:nvPr/>
        </p:nvSpPr>
        <p:spPr>
          <a:xfrm>
            <a:off x="7836408" y="5486400"/>
            <a:ext cx="3520440" cy="365760"/>
          </a:xfrm>
          <a:prstGeom prst="rect">
            <a:avLst/>
          </a:prstGeom>
          <a:noFill/>
          <a:ln/>
        </p:spPr>
        <p:txBody>
          <a:bodyPr wrap="square" rtlCol="0" anchor="ctr"/>
          <a:lstStyle/>
          <a:p>
            <a:pPr indent="0" marL="0">
              <a:buNone/>
            </a:pPr>
            <a:r>
              <a:rPr lang="en-US" sz="1250" dirty="0">
                <a:solidFill>
                  <a:srgbClr val="1B222C"/>
                </a:solidFill>
                <a:latin typeface="Calibri" pitchFamily="34" charset="0"/>
                <a:ea typeface="Calibri" pitchFamily="34" charset="-122"/>
                <a:cs typeface="Calibri" pitchFamily="34" charset="-120"/>
              </a:rPr>
              <a:t>Validated &amp; reported</a:t>
            </a:r>
            <a:endParaRPr lang="en-US" sz="1250" dirty="0"/>
          </a:p>
        </p:txBody>
      </p:sp>
      <p:sp>
        <p:nvSpPr>
          <p:cNvPr id="35" name="Text 28"/>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07</a:t>
            </a:r>
            <a:endParaRPr lang="en-US" sz="900" dirty="0"/>
          </a:p>
        </p:txBody>
      </p:sp>
      <p:sp>
        <p:nvSpPr>
          <p:cNvPr id="36" name="Text 29"/>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CORE FEATURES</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Scheme &amp; Procedure Assignment</a:t>
            </a:r>
            <a:endParaRPr lang="en-US" sz="3200" dirty="0"/>
          </a:p>
        </p:txBody>
      </p:sp>
      <p:sp>
        <p:nvSpPr>
          <p:cNvPr id="4" name="Text 2"/>
          <p:cNvSpPr/>
          <p:nvPr/>
        </p:nvSpPr>
        <p:spPr>
          <a:xfrm>
            <a:off x="548640" y="1481328"/>
            <a:ext cx="10881360" cy="45720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Define what gets measured and how — then let the system fold in the quality-control samples automatically.</a:t>
            </a:r>
            <a:endParaRPr lang="en-US" sz="1400" dirty="0"/>
          </a:p>
        </p:txBody>
      </p:sp>
      <p:sp>
        <p:nvSpPr>
          <p:cNvPr id="5" name="Shape 3"/>
          <p:cNvSpPr/>
          <p:nvPr/>
        </p:nvSpPr>
        <p:spPr>
          <a:xfrm>
            <a:off x="54864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777240" y="2377440"/>
            <a:ext cx="640080" cy="64008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43661" y="2543861"/>
            <a:ext cx="307238" cy="307238"/>
          </a:xfrm>
          <a:prstGeom prst="rect">
            <a:avLst/>
          </a:prstGeom>
        </p:spPr>
      </p:pic>
      <p:sp>
        <p:nvSpPr>
          <p:cNvPr id="8" name="Text 5"/>
          <p:cNvSpPr/>
          <p:nvPr/>
        </p:nvSpPr>
        <p:spPr>
          <a:xfrm>
            <a:off x="153619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Assign Schemes</a:t>
            </a:r>
            <a:endParaRPr lang="en-US" sz="1450" dirty="0"/>
          </a:p>
        </p:txBody>
      </p:sp>
      <p:sp>
        <p:nvSpPr>
          <p:cNvPr id="9" name="Text 6"/>
          <p:cNvSpPr/>
          <p:nvPr/>
        </p:nvSpPr>
        <p:spPr>
          <a:xfrm>
            <a:off x="77724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Choose the analytical schemes the job requires — one or many per sample.</a:t>
            </a:r>
            <a:endParaRPr lang="en-US" sz="1100" dirty="0"/>
          </a:p>
        </p:txBody>
      </p:sp>
      <p:sp>
        <p:nvSpPr>
          <p:cNvPr id="10" name="Shape 7"/>
          <p:cNvSpPr/>
          <p:nvPr/>
        </p:nvSpPr>
        <p:spPr>
          <a:xfrm>
            <a:off x="429768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526280" y="2377440"/>
            <a:ext cx="640080" cy="64008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692701" y="2543861"/>
            <a:ext cx="307238" cy="307238"/>
          </a:xfrm>
          <a:prstGeom prst="rect">
            <a:avLst/>
          </a:prstGeom>
        </p:spPr>
      </p:pic>
      <p:sp>
        <p:nvSpPr>
          <p:cNvPr id="13" name="Text 9"/>
          <p:cNvSpPr/>
          <p:nvPr/>
        </p:nvSpPr>
        <p:spPr>
          <a:xfrm>
            <a:off x="528523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Procedures</a:t>
            </a:r>
            <a:endParaRPr lang="en-US" sz="1450" dirty="0"/>
          </a:p>
        </p:txBody>
      </p:sp>
      <p:sp>
        <p:nvSpPr>
          <p:cNvPr id="14" name="Text 10"/>
          <p:cNvSpPr/>
          <p:nvPr/>
        </p:nvSpPr>
        <p:spPr>
          <a:xfrm>
            <a:off x="452628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Attach the standard method that defines how each scheme is carried out.</a:t>
            </a:r>
            <a:endParaRPr lang="en-US" sz="1100" dirty="0"/>
          </a:p>
        </p:txBody>
      </p:sp>
      <p:sp>
        <p:nvSpPr>
          <p:cNvPr id="15" name="Shape 11"/>
          <p:cNvSpPr/>
          <p:nvPr/>
        </p:nvSpPr>
        <p:spPr>
          <a:xfrm>
            <a:off x="804672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8275320" y="2377440"/>
            <a:ext cx="640080" cy="64008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8441741" y="2543861"/>
            <a:ext cx="307238" cy="307238"/>
          </a:xfrm>
          <a:prstGeom prst="rect">
            <a:avLst/>
          </a:prstGeom>
        </p:spPr>
      </p:pic>
      <p:sp>
        <p:nvSpPr>
          <p:cNvPr id="18" name="Text 13"/>
          <p:cNvSpPr/>
          <p:nvPr/>
        </p:nvSpPr>
        <p:spPr>
          <a:xfrm>
            <a:off x="903427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Split Schemes</a:t>
            </a:r>
            <a:endParaRPr lang="en-US" sz="1450" dirty="0"/>
          </a:p>
        </p:txBody>
      </p:sp>
      <p:sp>
        <p:nvSpPr>
          <p:cNvPr id="19" name="Text 14"/>
          <p:cNvSpPr/>
          <p:nvPr/>
        </p:nvSpPr>
        <p:spPr>
          <a:xfrm>
            <a:off x="827532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Split a single sample across multiple schemes or analytical streams automatically.</a:t>
            </a:r>
            <a:endParaRPr lang="en-US" sz="1100" dirty="0"/>
          </a:p>
        </p:txBody>
      </p:sp>
      <p:sp>
        <p:nvSpPr>
          <p:cNvPr id="20" name="Shape 15"/>
          <p:cNvSpPr/>
          <p:nvPr/>
        </p:nvSpPr>
        <p:spPr>
          <a:xfrm>
            <a:off x="54864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777240" y="4242816"/>
            <a:ext cx="640080" cy="64008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943661" y="4409237"/>
            <a:ext cx="307238" cy="307238"/>
          </a:xfrm>
          <a:prstGeom prst="rect">
            <a:avLst/>
          </a:prstGeom>
        </p:spPr>
      </p:pic>
      <p:sp>
        <p:nvSpPr>
          <p:cNvPr id="23" name="Text 17"/>
          <p:cNvSpPr/>
          <p:nvPr/>
        </p:nvSpPr>
        <p:spPr>
          <a:xfrm>
            <a:off x="153619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Standards</a:t>
            </a:r>
            <a:endParaRPr lang="en-US" sz="1450" dirty="0"/>
          </a:p>
        </p:txBody>
      </p:sp>
      <p:sp>
        <p:nvSpPr>
          <p:cNvPr id="24" name="Text 18"/>
          <p:cNvSpPr/>
          <p:nvPr/>
        </p:nvSpPr>
        <p:spPr>
          <a:xfrm>
            <a:off x="77724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Insert certified reference standards so instruments stay calibrated and accurate.</a:t>
            </a:r>
            <a:endParaRPr lang="en-US" sz="1100" dirty="0"/>
          </a:p>
        </p:txBody>
      </p:sp>
      <p:sp>
        <p:nvSpPr>
          <p:cNvPr id="25" name="Shape 19"/>
          <p:cNvSpPr/>
          <p:nvPr/>
        </p:nvSpPr>
        <p:spPr>
          <a:xfrm>
            <a:off x="429768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4526280" y="4242816"/>
            <a:ext cx="640080" cy="64008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4692701" y="4409237"/>
            <a:ext cx="307238" cy="307238"/>
          </a:xfrm>
          <a:prstGeom prst="rect">
            <a:avLst/>
          </a:prstGeom>
        </p:spPr>
      </p:pic>
      <p:sp>
        <p:nvSpPr>
          <p:cNvPr id="28" name="Text 21"/>
          <p:cNvSpPr/>
          <p:nvPr/>
        </p:nvSpPr>
        <p:spPr>
          <a:xfrm>
            <a:off x="528523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Blanks</a:t>
            </a:r>
            <a:endParaRPr lang="en-US" sz="1450" dirty="0"/>
          </a:p>
        </p:txBody>
      </p:sp>
      <p:sp>
        <p:nvSpPr>
          <p:cNvPr id="29" name="Text 22"/>
          <p:cNvSpPr/>
          <p:nvPr/>
        </p:nvSpPr>
        <p:spPr>
          <a:xfrm>
            <a:off x="452628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Add blank samples to detect contamination and confirm a clean process.</a:t>
            </a:r>
            <a:endParaRPr lang="en-US" sz="1100" dirty="0"/>
          </a:p>
        </p:txBody>
      </p:sp>
      <p:sp>
        <p:nvSpPr>
          <p:cNvPr id="30" name="Shape 23"/>
          <p:cNvSpPr/>
          <p:nvPr/>
        </p:nvSpPr>
        <p:spPr>
          <a:xfrm>
            <a:off x="804672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1" name="Shape 24"/>
          <p:cNvSpPr/>
          <p:nvPr/>
        </p:nvSpPr>
        <p:spPr>
          <a:xfrm>
            <a:off x="8275320" y="4242816"/>
            <a:ext cx="640080" cy="640080"/>
          </a:xfrm>
          <a:prstGeom prst="ellipse">
            <a:avLst/>
          </a:prstGeom>
          <a:solidFill>
            <a:srgbClr val="2C7C90"/>
          </a:solidFill>
          <a:ln/>
        </p:spPr>
      </p:sp>
      <p:pic>
        <p:nvPicPr>
          <p:cNvPr id="32" name="Image 5" descr="preencoded.png">    </p:cNvPr>
          <p:cNvPicPr>
            <a:picLocks noChangeAspect="1"/>
          </p:cNvPicPr>
          <p:nvPr/>
        </p:nvPicPr>
        <p:blipFill>
          <a:blip r:embed="rId6"/>
          <a:stretch>
            <a:fillRect/>
          </a:stretch>
        </p:blipFill>
        <p:spPr>
          <a:xfrm>
            <a:off x="8441741" y="4409237"/>
            <a:ext cx="307238" cy="307238"/>
          </a:xfrm>
          <a:prstGeom prst="rect">
            <a:avLst/>
          </a:prstGeom>
        </p:spPr>
      </p:pic>
      <p:sp>
        <p:nvSpPr>
          <p:cNvPr id="33" name="Text 25"/>
          <p:cNvSpPr/>
          <p:nvPr/>
        </p:nvSpPr>
        <p:spPr>
          <a:xfrm>
            <a:off x="903427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Duplicates</a:t>
            </a:r>
            <a:endParaRPr lang="en-US" sz="1450" dirty="0"/>
          </a:p>
        </p:txBody>
      </p:sp>
      <p:sp>
        <p:nvSpPr>
          <p:cNvPr id="34" name="Text 26"/>
          <p:cNvSpPr/>
          <p:nvPr/>
        </p:nvSpPr>
        <p:spPr>
          <a:xfrm>
            <a:off x="827532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Include duplicate samples to measure the precision and repeatability of results.</a:t>
            </a:r>
            <a:endParaRPr lang="en-US" sz="1100" dirty="0"/>
          </a:p>
        </p:txBody>
      </p:sp>
      <p:sp>
        <p:nvSpPr>
          <p:cNvPr id="35" name="Text 27"/>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08</a:t>
            </a:r>
            <a:endParaRPr lang="en-US" sz="900" dirty="0"/>
          </a:p>
        </p:txBody>
      </p:sp>
      <p:sp>
        <p:nvSpPr>
          <p:cNvPr id="36" name="Text 28"/>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11094415" cy="274320"/>
          </a:xfrm>
          <a:prstGeom prst="rect">
            <a:avLst/>
          </a:prstGeom>
          <a:noFill/>
          <a:ln/>
        </p:spPr>
        <p:txBody>
          <a:bodyPr wrap="square" rtlCol="0" anchor="ctr"/>
          <a:lstStyle/>
          <a:p>
            <a:pPr algn="l" indent="0" marL="0">
              <a:buNone/>
            </a:pPr>
            <a:r>
              <a:rPr lang="en-US" sz="1200" b="1" spc="300" kern="0" dirty="0">
                <a:solidFill>
                  <a:srgbClr val="D2892E"/>
                </a:solidFill>
                <a:latin typeface="Calibri" pitchFamily="34" charset="0"/>
                <a:ea typeface="Calibri" pitchFamily="34" charset="-122"/>
                <a:cs typeface="Calibri" pitchFamily="34" charset="-120"/>
              </a:rPr>
              <a:t>PROCESSING</a:t>
            </a:r>
            <a:endParaRPr lang="en-US" sz="1200" dirty="0"/>
          </a:p>
        </p:txBody>
      </p:sp>
      <p:sp>
        <p:nvSpPr>
          <p:cNvPr id="3" name="Text 1"/>
          <p:cNvSpPr/>
          <p:nvPr/>
        </p:nvSpPr>
        <p:spPr>
          <a:xfrm>
            <a:off x="548640" y="749808"/>
            <a:ext cx="11094415" cy="640080"/>
          </a:xfrm>
          <a:prstGeom prst="rect">
            <a:avLst/>
          </a:prstGeom>
          <a:noFill/>
          <a:ln/>
        </p:spPr>
        <p:txBody>
          <a:bodyPr wrap="square" rtlCol="0" anchor="ctr"/>
          <a:lstStyle/>
          <a:p>
            <a:pPr algn="l" indent="0" marL="0">
              <a:buNone/>
            </a:pPr>
            <a:r>
              <a:rPr lang="en-US" sz="3200" b="1" dirty="0">
                <a:solidFill>
                  <a:srgbClr val="1B222C"/>
                </a:solidFill>
                <a:latin typeface="Cambria" pitchFamily="34" charset="0"/>
                <a:ea typeface="Cambria" pitchFamily="34" charset="-122"/>
                <a:cs typeface="Cambria" pitchFamily="34" charset="-120"/>
              </a:rPr>
              <a:t>Batch Creation</a:t>
            </a:r>
            <a:endParaRPr lang="en-US" sz="3200" dirty="0"/>
          </a:p>
        </p:txBody>
      </p:sp>
      <p:sp>
        <p:nvSpPr>
          <p:cNvPr id="4" name="Text 2"/>
          <p:cNvSpPr/>
          <p:nvPr/>
        </p:nvSpPr>
        <p:spPr>
          <a:xfrm>
            <a:off x="548640" y="1481328"/>
            <a:ext cx="10881360" cy="457200"/>
          </a:xfrm>
          <a:prstGeom prst="rect">
            <a:avLst/>
          </a:prstGeom>
          <a:noFill/>
          <a:ln/>
        </p:spPr>
        <p:txBody>
          <a:bodyPr wrap="square" rtlCol="0" anchor="ctr"/>
          <a:lstStyle/>
          <a:p>
            <a:pPr indent="0" marL="0">
              <a:buNone/>
            </a:pPr>
            <a:r>
              <a:rPr lang="en-US" sz="1400" dirty="0">
                <a:solidFill>
                  <a:srgbClr val="6A7482"/>
                </a:solidFill>
                <a:latin typeface="Calibri" pitchFamily="34" charset="0"/>
                <a:ea typeface="Calibri" pitchFamily="34" charset="-122"/>
                <a:cs typeface="Calibri" pitchFamily="34" charset="-120"/>
              </a:rPr>
              <a:t>Samples are grouped into analytical batches automatically, complete with the QC samples the method requires.</a:t>
            </a:r>
            <a:endParaRPr lang="en-US" sz="1400" dirty="0"/>
          </a:p>
        </p:txBody>
      </p:sp>
      <p:sp>
        <p:nvSpPr>
          <p:cNvPr id="5" name="Shape 3"/>
          <p:cNvSpPr/>
          <p:nvPr/>
        </p:nvSpPr>
        <p:spPr>
          <a:xfrm>
            <a:off x="54864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6" name="Shape 4"/>
          <p:cNvSpPr/>
          <p:nvPr/>
        </p:nvSpPr>
        <p:spPr>
          <a:xfrm>
            <a:off x="777240" y="2377440"/>
            <a:ext cx="640080" cy="640080"/>
          </a:xfrm>
          <a:prstGeom prst="ellipse">
            <a:avLst/>
          </a:prstGeom>
          <a:solidFill>
            <a:srgbClr val="D2892E"/>
          </a:solidFill>
          <a:ln/>
        </p:spPr>
      </p:sp>
      <p:pic>
        <p:nvPicPr>
          <p:cNvPr id="7" name="Image 0" descr="preencoded.png">    </p:cNvPr>
          <p:cNvPicPr>
            <a:picLocks noChangeAspect="1"/>
          </p:cNvPicPr>
          <p:nvPr/>
        </p:nvPicPr>
        <p:blipFill>
          <a:blip r:embed="rId1"/>
          <a:stretch>
            <a:fillRect/>
          </a:stretch>
        </p:blipFill>
        <p:spPr>
          <a:xfrm>
            <a:off x="943661" y="2543861"/>
            <a:ext cx="307238" cy="307238"/>
          </a:xfrm>
          <a:prstGeom prst="rect">
            <a:avLst/>
          </a:prstGeom>
        </p:spPr>
      </p:pic>
      <p:sp>
        <p:nvSpPr>
          <p:cNvPr id="8" name="Text 5"/>
          <p:cNvSpPr/>
          <p:nvPr/>
        </p:nvSpPr>
        <p:spPr>
          <a:xfrm>
            <a:off x="153619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Analytical Batches</a:t>
            </a:r>
            <a:endParaRPr lang="en-US" sz="1450" dirty="0"/>
          </a:p>
        </p:txBody>
      </p:sp>
      <p:sp>
        <p:nvSpPr>
          <p:cNvPr id="9" name="Text 6"/>
          <p:cNvSpPr/>
          <p:nvPr/>
        </p:nvSpPr>
        <p:spPr>
          <a:xfrm>
            <a:off x="77724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Group samples into batches that are ready to run on the instrument together.</a:t>
            </a:r>
            <a:endParaRPr lang="en-US" sz="1100" dirty="0"/>
          </a:p>
        </p:txBody>
      </p:sp>
      <p:sp>
        <p:nvSpPr>
          <p:cNvPr id="10" name="Shape 7"/>
          <p:cNvSpPr/>
          <p:nvPr/>
        </p:nvSpPr>
        <p:spPr>
          <a:xfrm>
            <a:off x="429768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1" name="Shape 8"/>
          <p:cNvSpPr/>
          <p:nvPr/>
        </p:nvSpPr>
        <p:spPr>
          <a:xfrm>
            <a:off x="4526280" y="2377440"/>
            <a:ext cx="640080" cy="640080"/>
          </a:xfrm>
          <a:prstGeom prst="ellipse">
            <a:avLst/>
          </a:prstGeom>
          <a:solidFill>
            <a:srgbClr val="2C7C90"/>
          </a:solidFill>
          <a:ln/>
        </p:spPr>
      </p:sp>
      <p:pic>
        <p:nvPicPr>
          <p:cNvPr id="12" name="Image 1" descr="preencoded.png">    </p:cNvPr>
          <p:cNvPicPr>
            <a:picLocks noChangeAspect="1"/>
          </p:cNvPicPr>
          <p:nvPr/>
        </p:nvPicPr>
        <p:blipFill>
          <a:blip r:embed="rId2"/>
          <a:stretch>
            <a:fillRect/>
          </a:stretch>
        </p:blipFill>
        <p:spPr>
          <a:xfrm>
            <a:off x="4692701" y="2543861"/>
            <a:ext cx="307238" cy="307238"/>
          </a:xfrm>
          <a:prstGeom prst="rect">
            <a:avLst/>
          </a:prstGeom>
        </p:spPr>
      </p:pic>
      <p:sp>
        <p:nvSpPr>
          <p:cNvPr id="13" name="Text 9"/>
          <p:cNvSpPr/>
          <p:nvPr/>
        </p:nvSpPr>
        <p:spPr>
          <a:xfrm>
            <a:off x="528523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Automatic Grouping</a:t>
            </a:r>
            <a:endParaRPr lang="en-US" sz="1450" dirty="0"/>
          </a:p>
        </p:txBody>
      </p:sp>
      <p:sp>
        <p:nvSpPr>
          <p:cNvPr id="14" name="Text 10"/>
          <p:cNvSpPr/>
          <p:nvPr/>
        </p:nvSpPr>
        <p:spPr>
          <a:xfrm>
            <a:off x="452628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Batches are assembled automatically by scheme and configurable rules — no manual sorting.</a:t>
            </a:r>
            <a:endParaRPr lang="en-US" sz="1100" dirty="0"/>
          </a:p>
        </p:txBody>
      </p:sp>
      <p:sp>
        <p:nvSpPr>
          <p:cNvPr id="15" name="Shape 11"/>
          <p:cNvSpPr/>
          <p:nvPr/>
        </p:nvSpPr>
        <p:spPr>
          <a:xfrm>
            <a:off x="8046720" y="2148840"/>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16" name="Shape 12"/>
          <p:cNvSpPr/>
          <p:nvPr/>
        </p:nvSpPr>
        <p:spPr>
          <a:xfrm>
            <a:off x="8275320" y="2377440"/>
            <a:ext cx="640080" cy="640080"/>
          </a:xfrm>
          <a:prstGeom prst="ellipse">
            <a:avLst/>
          </a:prstGeom>
          <a:solidFill>
            <a:srgbClr val="D2892E"/>
          </a:solidFill>
          <a:ln/>
        </p:spPr>
      </p:sp>
      <p:pic>
        <p:nvPicPr>
          <p:cNvPr id="17" name="Image 2" descr="preencoded.png">    </p:cNvPr>
          <p:cNvPicPr>
            <a:picLocks noChangeAspect="1"/>
          </p:cNvPicPr>
          <p:nvPr/>
        </p:nvPicPr>
        <p:blipFill>
          <a:blip r:embed="rId3"/>
          <a:stretch>
            <a:fillRect/>
          </a:stretch>
        </p:blipFill>
        <p:spPr>
          <a:xfrm>
            <a:off x="8441741" y="2543861"/>
            <a:ext cx="307238" cy="307238"/>
          </a:xfrm>
          <a:prstGeom prst="rect">
            <a:avLst/>
          </a:prstGeom>
        </p:spPr>
      </p:pic>
      <p:sp>
        <p:nvSpPr>
          <p:cNvPr id="18" name="Text 13"/>
          <p:cNvSpPr/>
          <p:nvPr/>
        </p:nvSpPr>
        <p:spPr>
          <a:xfrm>
            <a:off x="9034272" y="2386584"/>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Standards</a:t>
            </a:r>
            <a:endParaRPr lang="en-US" sz="1450" dirty="0"/>
          </a:p>
        </p:txBody>
      </p:sp>
      <p:sp>
        <p:nvSpPr>
          <p:cNvPr id="19" name="Text 14"/>
          <p:cNvSpPr/>
          <p:nvPr/>
        </p:nvSpPr>
        <p:spPr>
          <a:xfrm>
            <a:off x="8275320" y="2971800"/>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Calibration standards are inserted into each batch at the required positions.</a:t>
            </a:r>
            <a:endParaRPr lang="en-US" sz="1100" dirty="0"/>
          </a:p>
        </p:txBody>
      </p:sp>
      <p:sp>
        <p:nvSpPr>
          <p:cNvPr id="20" name="Shape 15"/>
          <p:cNvSpPr/>
          <p:nvPr/>
        </p:nvSpPr>
        <p:spPr>
          <a:xfrm>
            <a:off x="54864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1" name="Shape 16"/>
          <p:cNvSpPr/>
          <p:nvPr/>
        </p:nvSpPr>
        <p:spPr>
          <a:xfrm>
            <a:off x="777240" y="4242816"/>
            <a:ext cx="640080" cy="640080"/>
          </a:xfrm>
          <a:prstGeom prst="ellipse">
            <a:avLst/>
          </a:prstGeom>
          <a:solidFill>
            <a:srgbClr val="2C7C90"/>
          </a:solidFill>
          <a:ln/>
        </p:spPr>
      </p:sp>
      <p:pic>
        <p:nvPicPr>
          <p:cNvPr id="22" name="Image 3" descr="preencoded.png">    </p:cNvPr>
          <p:cNvPicPr>
            <a:picLocks noChangeAspect="1"/>
          </p:cNvPicPr>
          <p:nvPr/>
        </p:nvPicPr>
        <p:blipFill>
          <a:blip r:embed="rId4"/>
          <a:stretch>
            <a:fillRect/>
          </a:stretch>
        </p:blipFill>
        <p:spPr>
          <a:xfrm>
            <a:off x="943661" y="4409237"/>
            <a:ext cx="307238" cy="307238"/>
          </a:xfrm>
          <a:prstGeom prst="rect">
            <a:avLst/>
          </a:prstGeom>
        </p:spPr>
      </p:pic>
      <p:sp>
        <p:nvSpPr>
          <p:cNvPr id="23" name="Text 17"/>
          <p:cNvSpPr/>
          <p:nvPr/>
        </p:nvSpPr>
        <p:spPr>
          <a:xfrm>
            <a:off x="153619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Blanks</a:t>
            </a:r>
            <a:endParaRPr lang="en-US" sz="1450" dirty="0"/>
          </a:p>
        </p:txBody>
      </p:sp>
      <p:sp>
        <p:nvSpPr>
          <p:cNvPr id="24" name="Text 18"/>
          <p:cNvSpPr/>
          <p:nvPr/>
        </p:nvSpPr>
        <p:spPr>
          <a:xfrm>
            <a:off x="77724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Blanks are placed through the batch to monitor and correct for background.</a:t>
            </a:r>
            <a:endParaRPr lang="en-US" sz="1100" dirty="0"/>
          </a:p>
        </p:txBody>
      </p:sp>
      <p:sp>
        <p:nvSpPr>
          <p:cNvPr id="25" name="Shape 19"/>
          <p:cNvSpPr/>
          <p:nvPr/>
        </p:nvSpPr>
        <p:spPr>
          <a:xfrm>
            <a:off x="429768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26" name="Shape 20"/>
          <p:cNvSpPr/>
          <p:nvPr/>
        </p:nvSpPr>
        <p:spPr>
          <a:xfrm>
            <a:off x="4526280" y="4242816"/>
            <a:ext cx="640080" cy="640080"/>
          </a:xfrm>
          <a:prstGeom prst="ellipse">
            <a:avLst/>
          </a:prstGeom>
          <a:solidFill>
            <a:srgbClr val="D2892E"/>
          </a:solidFill>
          <a:ln/>
        </p:spPr>
      </p:sp>
      <p:pic>
        <p:nvPicPr>
          <p:cNvPr id="27" name="Image 4" descr="preencoded.png">    </p:cNvPr>
          <p:cNvPicPr>
            <a:picLocks noChangeAspect="1"/>
          </p:cNvPicPr>
          <p:nvPr/>
        </p:nvPicPr>
        <p:blipFill>
          <a:blip r:embed="rId5"/>
          <a:stretch>
            <a:fillRect/>
          </a:stretch>
        </p:blipFill>
        <p:spPr>
          <a:xfrm>
            <a:off x="4692701" y="4409237"/>
            <a:ext cx="307238" cy="307238"/>
          </a:xfrm>
          <a:prstGeom prst="rect">
            <a:avLst/>
          </a:prstGeom>
        </p:spPr>
      </p:pic>
      <p:sp>
        <p:nvSpPr>
          <p:cNvPr id="28" name="Text 21"/>
          <p:cNvSpPr/>
          <p:nvPr/>
        </p:nvSpPr>
        <p:spPr>
          <a:xfrm>
            <a:off x="528523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QC Samples</a:t>
            </a:r>
            <a:endParaRPr lang="en-US" sz="1450" dirty="0"/>
          </a:p>
        </p:txBody>
      </p:sp>
      <p:sp>
        <p:nvSpPr>
          <p:cNvPr id="29" name="Text 22"/>
          <p:cNvSpPr/>
          <p:nvPr/>
        </p:nvSpPr>
        <p:spPr>
          <a:xfrm>
            <a:off x="452628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Duplicates and control samples are added so every batch carries its own QC.</a:t>
            </a:r>
            <a:endParaRPr lang="en-US" sz="1100" dirty="0"/>
          </a:p>
        </p:txBody>
      </p:sp>
      <p:sp>
        <p:nvSpPr>
          <p:cNvPr id="30" name="Shape 23"/>
          <p:cNvSpPr/>
          <p:nvPr/>
        </p:nvSpPr>
        <p:spPr>
          <a:xfrm>
            <a:off x="8046720" y="4014216"/>
            <a:ext cx="3529584" cy="1627632"/>
          </a:xfrm>
          <a:prstGeom prst="roundRect">
            <a:avLst>
              <a:gd name="adj" fmla="val 5056"/>
            </a:avLst>
          </a:prstGeom>
          <a:solidFill>
            <a:srgbClr val="F4F6F9"/>
          </a:solidFill>
          <a:ln w="12700">
            <a:solidFill>
              <a:srgbClr val="D9E0E8"/>
            </a:solidFill>
            <a:prstDash val="solid"/>
          </a:ln>
          <a:effectLst>
            <a:outerShdw sx="100000" sy="100000" kx="0" ky="0" algn="bl" rotWithShape="0" blurRad="88900" dist="25400" dir="5400000">
              <a:srgbClr val="9AA3B2">
                <a:alpha val="22000"/>
              </a:srgbClr>
            </a:outerShdw>
          </a:effectLst>
        </p:spPr>
      </p:sp>
      <p:sp>
        <p:nvSpPr>
          <p:cNvPr id="31" name="Shape 24"/>
          <p:cNvSpPr/>
          <p:nvPr/>
        </p:nvSpPr>
        <p:spPr>
          <a:xfrm>
            <a:off x="8275320" y="4242816"/>
            <a:ext cx="640080" cy="640080"/>
          </a:xfrm>
          <a:prstGeom prst="ellipse">
            <a:avLst/>
          </a:prstGeom>
          <a:solidFill>
            <a:srgbClr val="2C7C90"/>
          </a:solidFill>
          <a:ln/>
        </p:spPr>
      </p:sp>
      <p:pic>
        <p:nvPicPr>
          <p:cNvPr id="32" name="Image 5" descr="preencoded.png">    </p:cNvPr>
          <p:cNvPicPr>
            <a:picLocks noChangeAspect="1"/>
          </p:cNvPicPr>
          <p:nvPr/>
        </p:nvPicPr>
        <p:blipFill>
          <a:blip r:embed="rId6"/>
          <a:stretch>
            <a:fillRect/>
          </a:stretch>
        </p:blipFill>
        <p:spPr>
          <a:xfrm>
            <a:off x="8441741" y="4409237"/>
            <a:ext cx="307238" cy="307238"/>
          </a:xfrm>
          <a:prstGeom prst="rect">
            <a:avLst/>
          </a:prstGeom>
        </p:spPr>
      </p:pic>
      <p:sp>
        <p:nvSpPr>
          <p:cNvPr id="33" name="Text 25"/>
          <p:cNvSpPr/>
          <p:nvPr/>
        </p:nvSpPr>
        <p:spPr>
          <a:xfrm>
            <a:off x="9034272" y="4251960"/>
            <a:ext cx="2386584" cy="502920"/>
          </a:xfrm>
          <a:prstGeom prst="rect">
            <a:avLst/>
          </a:prstGeom>
          <a:noFill/>
          <a:ln/>
        </p:spPr>
        <p:txBody>
          <a:bodyPr wrap="square" rtlCol="0" anchor="ctr"/>
          <a:lstStyle/>
          <a:p>
            <a:pPr indent="0" marL="0">
              <a:buNone/>
            </a:pPr>
            <a:r>
              <a:rPr lang="en-US" sz="1450" b="1" dirty="0">
                <a:solidFill>
                  <a:srgbClr val="1B222C"/>
                </a:solidFill>
                <a:latin typeface="Cambria" pitchFamily="34" charset="0"/>
                <a:ea typeface="Cambria" pitchFamily="34" charset="-122"/>
                <a:cs typeface="Cambria" pitchFamily="34" charset="-120"/>
              </a:rPr>
              <a:t>Box Generation</a:t>
            </a:r>
            <a:endParaRPr lang="en-US" sz="1450" dirty="0"/>
          </a:p>
        </p:txBody>
      </p:sp>
      <p:sp>
        <p:nvSpPr>
          <p:cNvPr id="34" name="Text 26"/>
          <p:cNvSpPr/>
          <p:nvPr/>
        </p:nvSpPr>
        <p:spPr>
          <a:xfrm>
            <a:off x="8275320" y="4837176"/>
            <a:ext cx="3072384" cy="731520"/>
          </a:xfrm>
          <a:prstGeom prst="rect">
            <a:avLst/>
          </a:prstGeom>
          <a:noFill/>
          <a:ln/>
        </p:spPr>
        <p:txBody>
          <a:bodyPr wrap="square" rtlCol="0" anchor="ctr"/>
          <a:lstStyle/>
          <a:p>
            <a:pPr indent="0" marL="0">
              <a:lnSpc>
                <a:spcPct val="110000"/>
              </a:lnSpc>
              <a:buNone/>
            </a:pPr>
            <a:r>
              <a:rPr lang="en-US" sz="1100" dirty="0">
                <a:solidFill>
                  <a:srgbClr val="6A7482"/>
                </a:solidFill>
                <a:latin typeface="Calibri" pitchFamily="34" charset="0"/>
                <a:ea typeface="Calibri" pitchFamily="34" charset="-122"/>
                <a:cs typeface="Calibri" pitchFamily="34" charset="-120"/>
              </a:rPr>
              <a:t>Generate physical boxes and their handling tasks to track work on the bench.</a:t>
            </a:r>
            <a:endParaRPr lang="en-US" sz="1100" dirty="0"/>
          </a:p>
        </p:txBody>
      </p:sp>
      <p:sp>
        <p:nvSpPr>
          <p:cNvPr id="35" name="Text 27"/>
          <p:cNvSpPr/>
          <p:nvPr/>
        </p:nvSpPr>
        <p:spPr>
          <a:xfrm>
            <a:off x="11277295" y="6400800"/>
            <a:ext cx="548640" cy="274320"/>
          </a:xfrm>
          <a:prstGeom prst="rect">
            <a:avLst/>
          </a:prstGeom>
          <a:noFill/>
          <a:ln/>
        </p:spPr>
        <p:txBody>
          <a:bodyPr wrap="square" rtlCol="0" anchor="ctr"/>
          <a:lstStyle/>
          <a:p>
            <a:pPr algn="r" indent="0" marL="0">
              <a:buNone/>
            </a:pPr>
            <a:r>
              <a:rPr lang="en-US" sz="900" dirty="0">
                <a:solidFill>
                  <a:srgbClr val="6A7482"/>
                </a:solidFill>
                <a:latin typeface="Calibri" pitchFamily="34" charset="0"/>
                <a:ea typeface="Calibri" pitchFamily="34" charset="-122"/>
                <a:cs typeface="Calibri" pitchFamily="34" charset="-120"/>
              </a:rPr>
              <a:t>09</a:t>
            </a:r>
            <a:endParaRPr lang="en-US" sz="900" dirty="0"/>
          </a:p>
        </p:txBody>
      </p:sp>
      <p:sp>
        <p:nvSpPr>
          <p:cNvPr id="36" name="Text 28"/>
          <p:cNvSpPr/>
          <p:nvPr/>
        </p:nvSpPr>
        <p:spPr>
          <a:xfrm>
            <a:off x="548640" y="6400800"/>
            <a:ext cx="2743200" cy="274320"/>
          </a:xfrm>
          <a:prstGeom prst="rect">
            <a:avLst/>
          </a:prstGeom>
          <a:noFill/>
          <a:ln/>
        </p:spPr>
        <p:txBody>
          <a:bodyPr wrap="square" rtlCol="0" anchor="ctr"/>
          <a:lstStyle/>
          <a:p>
            <a:pPr algn="l" indent="0" marL="0">
              <a:buNone/>
            </a:pPr>
            <a:r>
              <a:rPr lang="en-US" sz="900" spc="200" kern="0" dirty="0">
                <a:solidFill>
                  <a:srgbClr val="6A7482"/>
                </a:solidFill>
                <a:latin typeface="Calibri" pitchFamily="34" charset="0"/>
                <a:ea typeface="Calibri" pitchFamily="34" charset="-122"/>
                <a:cs typeface="Calibri" pitchFamily="34" charset="-120"/>
              </a:rPr>
              <a:t>GPMLabs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GPMLabs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GPMLabs – Mining Laboratory Information Management System</dc:title>
  <dc:subject>PptxGenJS Presentation</dc:subject>
  <dc:creator>GPMLabs</dc:creator>
  <cp:lastModifiedBy>GPMLabs</cp:lastModifiedBy>
  <cp:revision>1</cp:revision>
  <dcterms:created xsi:type="dcterms:W3CDTF">2026-07-23T18:15:21Z</dcterms:created>
  <dcterms:modified xsi:type="dcterms:W3CDTF">2026-07-23T18:15:21Z</dcterms:modified>
</cp:coreProperties>
</file>